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package/2006/relationships/metadata/core-properties" Target="docProps/core.xml" />
  <Relationship Id="rId2" Type="http://schemas.openxmlformats.org/package/2006/relationships/metadata/thumbnail" Target="docProps/thumbnail.jpeg" />
  <Relationship Id="rId1" Type="http://schemas.openxmlformats.org/officeDocument/2006/relationships/officeDocument" Target="ppt/presentation.xml" />
  <Relationship Id="rId5" Type="http://schemas.openxmlformats.org/officeDocument/2006/relationships/custom-properties" Target="docProps/custom.xml" />
  <Relationship Id="rId4" Type="http://schemas.openxmlformats.org/officeDocument/2006/relationships/extended-properties" Target="docProps/app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62" r:id="rId5"/>
    <p:sldId id="307" r:id="rId6"/>
    <p:sldId id="275" r:id="rId7"/>
    <p:sldId id="276" r:id="rId8"/>
    <p:sldId id="278" r:id="rId9"/>
    <p:sldId id="279" r:id="rId10"/>
    <p:sldId id="280" r:id="rId11"/>
    <p:sldId id="283" r:id="rId12"/>
    <p:sldId id="289" r:id="rId13"/>
    <p:sldId id="286" r:id="rId14"/>
    <p:sldId id="288" r:id="rId15"/>
    <p:sldId id="282" r:id="rId16"/>
    <p:sldId id="284" r:id="rId17"/>
    <p:sldId id="287" r:id="rId18"/>
  </p:sldIdLst>
  <p:sldSz cx="9144000" cy="5143500" type="screen16x9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Lee Xing Wei" initials="ELXW" lastIdx="2" clrIdx="0">
    <p:extLst>
      <p:ext uri="{19B8F6BF-5375-455C-9EA6-DF929625EA0E}">
        <p15:presenceInfo xmlns:p15="http://schemas.microsoft.com/office/powerpoint/2012/main" userId="S-1-5-21-4009014045-1129165481-665226104-631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E0E"/>
    <a:srgbClr val="EE6000"/>
    <a:srgbClr val="FFFFFF"/>
    <a:srgbClr val="F47118"/>
    <a:srgbClr val="F58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67" autoAdjust="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552" y="114"/>
      </p:cViewPr>
      <p:guideLst>
        <p:guide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" Target="slides/slide4.xml" />
  <Relationship Id="rId13" Type="http://schemas.openxmlformats.org/officeDocument/2006/relationships/slide" Target="slides/slide9.xml" />
  <Relationship Id="rId18" Type="http://schemas.openxmlformats.org/officeDocument/2006/relationships/slide" Target="slides/slide14.xml" />
  <Relationship Id="rId3" Type="http://schemas.openxmlformats.org/officeDocument/2006/relationships/customXml" Target="../customXml/item3.xml" />
  <Relationship Id="rId21" Type="http://schemas.openxmlformats.org/officeDocument/2006/relationships/presProps" Target="presProps.xml" />
  <Relationship Id="rId7" Type="http://schemas.openxmlformats.org/officeDocument/2006/relationships/slide" Target="slides/slide3.xml" />
  <Relationship Id="rId12" Type="http://schemas.openxmlformats.org/officeDocument/2006/relationships/slide" Target="slides/slide8.xml" />
  <Relationship Id="rId17" Type="http://schemas.openxmlformats.org/officeDocument/2006/relationships/slide" Target="slides/slide13.xml" />
  <Relationship Id="rId2" Type="http://schemas.openxmlformats.org/officeDocument/2006/relationships/customXml" Target="../customXml/item2.xml" />
  <Relationship Id="rId16" Type="http://schemas.openxmlformats.org/officeDocument/2006/relationships/slide" Target="slides/slide12.xml" />
  <Relationship Id="rId20" Type="http://schemas.openxmlformats.org/officeDocument/2006/relationships/commentAuthors" Target="commentAuthors.xml" />
  <Relationship Id="rId1" Type="http://schemas.openxmlformats.org/officeDocument/2006/relationships/customXml" Target="../customXml/item1.xml" />
  <Relationship Id="rId6" Type="http://schemas.openxmlformats.org/officeDocument/2006/relationships/slide" Target="slides/slide2.xml" />
  <Relationship Id="rId11" Type="http://schemas.openxmlformats.org/officeDocument/2006/relationships/slide" Target="slides/slide7.xml" />
  <Relationship Id="rId24" Type="http://schemas.openxmlformats.org/officeDocument/2006/relationships/tableStyles" Target="tableStyles.xml" />
  <Relationship Id="rId5" Type="http://schemas.openxmlformats.org/officeDocument/2006/relationships/slide" Target="slides/slide1.xml" />
  <Relationship Id="rId15" Type="http://schemas.openxmlformats.org/officeDocument/2006/relationships/slide" Target="slides/slide11.xml" />
  <Relationship Id="rId23" Type="http://schemas.openxmlformats.org/officeDocument/2006/relationships/theme" Target="theme/theme1.xml" />
  <Relationship Id="rId10" Type="http://schemas.openxmlformats.org/officeDocument/2006/relationships/slide" Target="slides/slide6.xml" />
  <Relationship Id="rId19" Type="http://schemas.openxmlformats.org/officeDocument/2006/relationships/notesMaster" Target="notesMasters/notesMaster1.xml" />
  <Relationship Id="rId4" Type="http://schemas.openxmlformats.org/officeDocument/2006/relationships/slideMaster" Target="slideMasters/slideMaster1.xml" />
  <Relationship Id="rId9" Type="http://schemas.openxmlformats.org/officeDocument/2006/relationships/slide" Target="slides/slide5.xml" />
  <Relationship Id="rId14" Type="http://schemas.openxmlformats.org/officeDocument/2006/relationships/slide" Target="slides/slide10.xml" />
  <Relationship Id="rId22" Type="http://schemas.openxmlformats.org/officeDocument/2006/relationships/viewProps" Target="viewProps.xml" />
</Relationships>
</file>

<file path=ppt/notesMasters/_rels/notesMaster1.xml.rels>&#65279;<?xml version="1.0" encoding="utf-8" standalone="yes"?>
<Relationships xmlns="http://schemas.openxmlformats.org/package/2006/relationships">
  <Relationship Id="rId1" Type="http://schemas.openxmlformats.org/officeDocument/2006/relationships/theme" Target="../theme/theme2.xml" 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DAE0E-39A9-6646-8BD9-E0FC1AF7CC16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91AB6-8DFA-254C-82F3-E3265B55E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69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2.xml" />
  <Relationship Id="rId1" Type="http://schemas.openxmlformats.org/officeDocument/2006/relationships/notesMaster" Target="../notesMasters/notesMaster1.xml" />
</Relationships>
</file>

<file path=ppt/notesSlides/_rels/notesSlide2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3.xml" />
  <Relationship Id="rId1" Type="http://schemas.openxmlformats.org/officeDocument/2006/relationships/notesMaster" Target="../notesMasters/notesMaster1.xml" />
</Relationships>
</file>

<file path=ppt/notesSlides/_rels/notesSlide3.xml.rels>&#65279;<?xml version="1.0" encoding="utf-8" standalone="yes"?>
<Relationships xmlns="http://schemas.openxmlformats.org/package/2006/relationships">
  <Relationship Id="rId2" Type="http://schemas.openxmlformats.org/officeDocument/2006/relationships/slide" Target="../slides/slide4.xml" />
  <Relationship Id="rId1" Type="http://schemas.openxmlformats.org/officeDocument/2006/relationships/notesMaster" Target="../notesMasters/notesMaster1.xml" 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91AB6-8DFA-254C-82F3-E3265B55E5C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2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3A516-0B32-46FA-982D-CAB0D5D31C2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75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3A516-0B32-46FA-982D-CAB0D5D31C2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109858"/>
      </p:ext>
    </p:extLst>
  </p:cSld>
  <p:clrMapOvr>
    <a:masterClrMapping/>
  </p:clrMapOvr>
</p:notes>
</file>

<file path=ppt/slideLayouts/_rels/slideLayout1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2.jpeg" /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cademic_Medicine_PPT cover 16x9_201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03" y="-23520"/>
            <a:ext cx="9180000" cy="51666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15603" y="1597819"/>
            <a:ext cx="5091545" cy="973730"/>
          </a:xfrm>
        </p:spPr>
        <p:txBody>
          <a:bodyPr/>
          <a:lstStyle>
            <a:lvl1pPr algn="l">
              <a:defRPr sz="4400">
                <a:solidFill>
                  <a:srgbClr val="EE6000"/>
                </a:solidFill>
              </a:defRPr>
            </a:lvl1pPr>
          </a:lstStyle>
          <a:p>
            <a:r>
              <a:rPr lang="en-US" sz="4200" b="1" dirty="0">
                <a:solidFill>
                  <a:srgbClr val="F471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add title</a:t>
            </a:r>
            <a:endParaRPr lang="en-SG" sz="4200" b="1" dirty="0">
              <a:solidFill>
                <a:srgbClr val="F4711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24077" y="2914650"/>
            <a:ext cx="5262499" cy="642938"/>
          </a:xfrm>
        </p:spPr>
        <p:txBody>
          <a:bodyPr>
            <a:normAutofit/>
          </a:bodyPr>
          <a:lstStyle>
            <a:lvl1pPr marL="0" indent="0" algn="l">
              <a:buNone/>
              <a:defRPr sz="13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</a:t>
            </a:r>
          </a:p>
          <a:p>
            <a:r>
              <a:rPr lang="en-US" dirty="0"/>
              <a:t>Designation, Department</a:t>
            </a:r>
          </a:p>
          <a:p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79560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273392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2006757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2014930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1391975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529518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48377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77749" y="4837917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2540823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-136" y="4886084"/>
            <a:ext cx="393034" cy="246783"/>
          </a:xfrm>
          <a:prstGeom prst="rect">
            <a:avLst/>
          </a:prstGeom>
        </p:spPr>
        <p:txBody>
          <a:bodyPr/>
          <a:lstStyle/>
          <a:p>
            <a:pPr algn="l"/>
            <a:fld id="{8E9E075C-88DA-4218-8424-EC2FC6139FE1}" type="slidenum">
              <a:rPr lang="en-SG" sz="1100" b="0" kern="12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endParaRPr lang="en-SG" sz="11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04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SG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30225" y="1143001"/>
            <a:ext cx="7994650" cy="3164681"/>
          </a:xfrm>
        </p:spPr>
        <p:txBody>
          <a:bodyPr/>
          <a:lstStyle>
            <a:lvl1pPr>
              <a:defRPr sz="3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2474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3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9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7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8288" y="4955381"/>
            <a:ext cx="36576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E9E075C-88DA-4218-8424-EC2FC6139FE1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66218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65446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>
              <a:buNone/>
              <a:defRPr sz="21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9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7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1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457200" y="165497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1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800" dirty="0"/>
              <a:t>Click to edit Master title style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4649788" y="1631156"/>
            <a:ext cx="4040188" cy="2963466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9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7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030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457200" y="136922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1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80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917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278606"/>
            <a:ext cx="8210550" cy="540544"/>
          </a:xfrm>
        </p:spPr>
        <p:txBody>
          <a:bodyPr anchor="b">
            <a:noAutofit/>
          </a:bodyPr>
          <a:lstStyle>
            <a:lvl1pPr algn="l">
              <a:defRPr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5"/>
            <a:ext cx="5111750" cy="4389835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06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38FA5-130C-4527-BCAA-E65B0870835A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152775"/>
          </a:xfrm>
        </p:spPr>
        <p:txBody>
          <a:bodyPr>
            <a:normAutofit/>
          </a:bodyPr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2576" y="120650"/>
            <a:ext cx="8621713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99181" y="4872739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Restricted, Sensitive (Normal)</a:t>
            </a:r>
          </a:p>
        </p:txBody>
      </p:sp>
    </p:spTree>
    <p:extLst>
      <p:ext uri="{BB962C8B-B14F-4D97-AF65-F5344CB8AC3E}">
        <p14:creationId xmlns:p14="http://schemas.microsoft.com/office/powerpoint/2010/main" val="1348775014"/>
      </p:ext>
    </p:extLst>
  </p:cSld>
  <p:clrMapOvr>
    <a:masterClrMapping/>
  </p:clrMapOvr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13" Type="http://schemas.openxmlformats.org/officeDocument/2006/relationships/slideLayout" Target="../slideLayouts/slideLayout13.xml" />
  <Relationship Id="rId18" Type="http://schemas.openxmlformats.org/officeDocument/2006/relationships/theme" Target="../theme/theme1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slideLayout" Target="../slideLayouts/slideLayout12.xml" />
  <Relationship Id="rId17" Type="http://schemas.openxmlformats.org/officeDocument/2006/relationships/slideLayout" Target="../slideLayouts/slideLayout17.xml" />
  <Relationship Id="rId2" Type="http://schemas.openxmlformats.org/officeDocument/2006/relationships/slideLayout" Target="../slideLayouts/slideLayout2.xml" />
  <Relationship Id="rId16" Type="http://schemas.openxmlformats.org/officeDocument/2006/relationships/slideLayout" Target="../slideLayouts/slideLayout16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5" Type="http://schemas.openxmlformats.org/officeDocument/2006/relationships/slideLayout" Target="../slideLayouts/slideLayout15.xml" />
  <Relationship Id="rId10" Type="http://schemas.openxmlformats.org/officeDocument/2006/relationships/slideLayout" Target="../slideLayouts/slideLayout10.xml" />
  <Relationship Id="rId19" Type="http://schemas.openxmlformats.org/officeDocument/2006/relationships/image" Target="../media/image1.jpeg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  <Relationship Id="rId14" Type="http://schemas.openxmlformats.org/officeDocument/2006/relationships/slideLayout" Target="../slideLayouts/slideLayout14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cademic Medicine_content_16x9.jpg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127" y="-17765"/>
            <a:ext cx="9180000" cy="51757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8150" y="15438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C63C2-5B4B-CB42-82C6-1BB04A5A025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CE8EE-6998-AD46-86FA-E7575AF4FD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8288" y="4955381"/>
            <a:ext cx="36576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E9E075C-88DA-4218-8424-EC2FC6139FE1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9" name="Rectangle 8"/>
          <p:cNvSpPr/>
          <p:nvPr userDrawn="1"/>
        </p:nvSpPr>
        <p:spPr>
          <a:xfrm>
            <a:off x="438150" y="804782"/>
            <a:ext cx="8286750" cy="58025"/>
          </a:xfrm>
          <a:prstGeom prst="rect">
            <a:avLst/>
          </a:prstGeom>
          <a:solidFill>
            <a:srgbClr val="F58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7579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2" r:id="rId4"/>
    <p:sldLayoutId id="2147483653" r:id="rId5"/>
    <p:sldLayoutId id="2147483654" r:id="rId6"/>
    <p:sldLayoutId id="2147483656" r:id="rId7"/>
    <p:sldLayoutId id="2147483658" r:id="rId8"/>
    <p:sldLayoutId id="2147483661" r:id="rId9"/>
    <p:sldLayoutId id="2147483662" r:id="rId10"/>
    <p:sldLayoutId id="2147483664" r:id="rId11"/>
    <p:sldLayoutId id="2147483665" r:id="rId12"/>
    <p:sldLayoutId id="2147483666" r:id="rId13"/>
    <p:sldLayoutId id="2147483668" r:id="rId14"/>
    <p:sldLayoutId id="2147483669" r:id="rId15"/>
    <p:sldLayoutId id="2147483670" r:id="rId16"/>
    <p:sldLayoutId id="214748367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0206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 />
</Relationships>
</file>

<file path=ppt/slides/_rels/slide10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7.xml" />
</Relationships>
</file>

<file path=ppt/slides/_rels/slide1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9.xml" />
</Relationships>
</file>

<file path=ppt/slides/_rels/slide12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4.xml" />
</Relationships>
</file>

<file path=ppt/slides/_rels/slide13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6.xml" />
</Relationships>
</file>

<file path=ppt/slides/_rels/slide14.xml.rels>&#65279;<?xml version="1.0" encoding="utf-8" standalone="yes"?>
<Relationships xmlns="http://schemas.openxmlformats.org/package/2006/relationships">
  <Relationship Id="rId2" Type="http://schemas.openxmlformats.org/officeDocument/2006/relationships/hyperlink" Target="https://www.singhealthdukenus.com.sg/acp-programme-funding" TargetMode="External" />
  <Relationship Id="rId1" Type="http://schemas.openxmlformats.org/officeDocument/2006/relationships/slideLayout" Target="../slideLayouts/slideLayout16.xml" />
</Relationships>
</file>

<file path=ppt/slides/_rels/slide2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1.xml" />
  <Relationship Id="rId1" Type="http://schemas.openxmlformats.org/officeDocument/2006/relationships/slideLayout" Target="../slideLayouts/slideLayout2.xml" />
</Relationships>
</file>

<file path=ppt/slides/_rels/slide3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2.xml" />
  <Relationship Id="rId1" Type="http://schemas.openxmlformats.org/officeDocument/2006/relationships/slideLayout" Target="../slideLayouts/slideLayout9.xml" />
</Relationships>
</file>

<file path=ppt/slides/_rels/slide4.xml.rels>&#65279;<?xml version="1.0" encoding="utf-8" standalone="yes"?>
<Relationships xmlns="http://schemas.openxmlformats.org/package/2006/relationships">
  <Relationship Id="rId2" Type="http://schemas.openxmlformats.org/officeDocument/2006/relationships/notesSlide" Target="../notesSlides/notesSlide3.xml" />
  <Relationship Id="rId1" Type="http://schemas.openxmlformats.org/officeDocument/2006/relationships/slideLayout" Target="../slideLayouts/slideLayout10.xml" />
</Relationships>
</file>

<file path=ppt/slides/_rels/slide5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1.xml" />
</Relationships>
</file>

<file path=ppt/slides/_rels/slide6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2.xml" />
</Relationships>
</file>

<file path=ppt/slides/_rels/slide7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3.xml" />
</Relationships>
</file>

<file path=ppt/slides/_rels/slide8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5.xml" />
</Relationships>
</file>

<file path=ppt/slides/_rels/slide9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6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3262" y="1768545"/>
            <a:ext cx="7080738" cy="97373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Idea Title:</a:t>
            </a:r>
            <a:endParaRPr lang="en-SG" sz="32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654892"/>
            <a:ext cx="6940062" cy="6429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Name</a:t>
            </a:r>
          </a:p>
          <a:p>
            <a:r>
              <a:rPr lang="en-US" dirty="0"/>
              <a:t>Designation, Department</a:t>
            </a:r>
          </a:p>
          <a:p>
            <a:r>
              <a:rPr lang="en-US" dirty="0"/>
              <a:t>Date</a:t>
            </a:r>
          </a:p>
          <a:p>
            <a:endParaRPr lang="en-SG" dirty="0"/>
          </a:p>
        </p:txBody>
      </p:sp>
      <p:sp>
        <p:nvSpPr>
          <p:cNvPr id="4" name="TextBox 3"/>
          <p:cNvSpPr txBox="1"/>
          <p:nvPr/>
        </p:nvSpPr>
        <p:spPr>
          <a:xfrm>
            <a:off x="3638981" y="0"/>
            <a:ext cx="17885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Restricted, Sensitive (Normal)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1A0F049-0AB2-7D16-DA08-33C511E15200}"/>
              </a:ext>
            </a:extLst>
          </p:cNvPr>
          <p:cNvSpPr txBox="1">
            <a:spLocks/>
          </p:cNvSpPr>
          <p:nvPr/>
        </p:nvSpPr>
        <p:spPr>
          <a:xfrm>
            <a:off x="4330720" y="2174721"/>
            <a:ext cx="3944148" cy="960342"/>
          </a:xfrm>
          <a:prstGeom prst="rect">
            <a:avLst/>
          </a:prstGeom>
          <a:solidFill>
            <a:srgbClr val="FFFF00"/>
          </a:solidFill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200" dirty="0"/>
              <a:t>Note to Innovation Seed Grant applicants:</a:t>
            </a:r>
          </a:p>
          <a:p>
            <a:pPr marL="0" indent="0">
              <a:buNone/>
            </a:pPr>
            <a:r>
              <a:rPr lang="en-US" sz="1200" dirty="0"/>
              <a:t>Submission should be made using </a:t>
            </a:r>
            <a:r>
              <a:rPr lang="en-US" sz="1200" b="1" dirty="0"/>
              <a:t>this prescribed PowerPoint template for pitching session presentation</a:t>
            </a:r>
            <a:r>
              <a:rPr lang="en-US" sz="1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49163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4254001-A33A-4D40-9AE9-412AFFAAF4D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45130688"/>
              </p:ext>
            </p:extLst>
          </p:nvPr>
        </p:nvGraphicFramePr>
        <p:xfrm>
          <a:off x="282179" y="1077516"/>
          <a:ext cx="8622506" cy="25374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340542">
                  <a:extLst>
                    <a:ext uri="{9D8B030D-6E8A-4147-A177-3AD203B41FA5}">
                      <a16:colId xmlns:a16="http://schemas.microsoft.com/office/drawing/2014/main" val="1987052430"/>
                    </a:ext>
                  </a:extLst>
                </a:gridCol>
                <a:gridCol w="6281964">
                  <a:extLst>
                    <a:ext uri="{9D8B030D-6E8A-4147-A177-3AD203B41FA5}">
                      <a16:colId xmlns:a16="http://schemas.microsoft.com/office/drawing/2014/main" val="2611476907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Name(s) of submitters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21981875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the submitter the lead for this idea / project?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 / No </a:t>
                      </a:r>
                    </a:p>
                    <a:p>
                      <a:r>
                        <a:rPr lang="en-GB" sz="11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1100" i="1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highlight</a:t>
                      </a:r>
                      <a:r>
                        <a:rPr lang="en-GB" sz="11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 appropriate]</a:t>
                      </a:r>
                      <a:endParaRPr lang="en-GB" sz="15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71997906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Institution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712273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2433278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Email address(es)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4275539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Number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2043146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GB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Please provide</a:t>
                      </a:r>
                      <a:r>
                        <a:rPr lang="en-GB" sz="150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5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 </a:t>
                      </a:r>
                      <a:r>
                        <a:rPr lang="en-GB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ACP (if applicable)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6414401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Submission Particulars</a:t>
            </a:r>
          </a:p>
        </p:txBody>
      </p:sp>
    </p:spTree>
    <p:extLst>
      <p:ext uri="{BB962C8B-B14F-4D97-AF65-F5344CB8AC3E}">
        <p14:creationId xmlns:p14="http://schemas.microsoft.com/office/powerpoint/2010/main" val="2194993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18" y="18609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Offices already approached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E161BD-9840-934B-9A45-506B67B5847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2576" y="1077913"/>
            <a:ext cx="8621713" cy="3250040"/>
          </a:xfrm>
          <a:noFill/>
        </p:spPr>
        <p:txBody>
          <a:bodyPr numCol="2" spcCol="180000">
            <a:normAutofit fontScale="70000" lnSpcReduction="20000"/>
          </a:bodyPr>
          <a:lstStyle/>
          <a:p>
            <a:r>
              <a:rPr lang="en-GB" dirty="0"/>
              <a:t>Cluster: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ALPS Pte Ltd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Integrated Health Information Systems (</a:t>
            </a:r>
            <a:r>
              <a:rPr lang="en-GB" dirty="0" err="1"/>
              <a:t>IHiS</a:t>
            </a:r>
            <a:r>
              <a:rPr lang="en-GB" dirty="0"/>
              <a:t>) Pte Ltd</a:t>
            </a:r>
          </a:p>
          <a:p>
            <a:endParaRPr lang="en-GB" dirty="0"/>
          </a:p>
          <a:p>
            <a:r>
              <a:rPr lang="en-GB" dirty="0"/>
              <a:t>SingHealth: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SingHealth Office of Research (OOR)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SingHealth Office of Intellectual Property (SHIP)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Medical Technology Office (MTO)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Office for Service Transformation (OST)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Institute of Patient Safety &amp; Quality (IPSQ)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Health Services Research Centre (HSRC)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Office of Digital Strategy (ODS)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Office for Innovation (SHOFI)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GB" dirty="0"/>
              <a:t>Institutional </a:t>
            </a:r>
            <a:r>
              <a:rPr lang="en-US" dirty="0"/>
              <a:t>(Innovation Offices)</a:t>
            </a:r>
            <a:r>
              <a:rPr lang="en-GB" dirty="0"/>
              <a:t>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SGH Organisational Planning &amp; Performance (OPP), </a:t>
            </a:r>
            <a:r>
              <a:rPr lang="en-US" dirty="0"/>
              <a:t>SGH</a:t>
            </a:r>
            <a:r>
              <a:rPr lang="en-US" b="1" dirty="0"/>
              <a:t> </a:t>
            </a:r>
            <a:r>
              <a:rPr lang="en-US" dirty="0"/>
              <a:t>Future Health System (FHS)</a:t>
            </a: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CGH Office of Innovation (OOI)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SKH Innovation Office</a:t>
            </a: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KKH Medical Innovation and Care Transformation (MICT)</a:t>
            </a:r>
            <a:endParaRPr lang="en-GB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SERI Technology Development &amp; </a:t>
            </a:r>
            <a:r>
              <a:rPr lang="en-US" dirty="0" err="1"/>
              <a:t>Commercialisation</a:t>
            </a:r>
            <a:r>
              <a:rPr lang="en-US" dirty="0"/>
              <a:t> Office (TD&amp;C) </a:t>
            </a:r>
          </a:p>
          <a:p>
            <a:pPr lvl="1"/>
            <a:endParaRPr lang="en-GB" dirty="0"/>
          </a:p>
          <a:p>
            <a:r>
              <a:rPr lang="en-GB" dirty="0"/>
              <a:t>Other </a:t>
            </a:r>
            <a:r>
              <a:rPr lang="en-GB" i="1" dirty="0"/>
              <a:t>(please specify)</a:t>
            </a:r>
            <a:r>
              <a:rPr lang="en-GB" dirty="0"/>
              <a:t>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GAH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GB" dirty="0"/>
              <a:t>Nursing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5287108" y="109410"/>
            <a:ext cx="4021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 the offices that you have approached regarding this idea.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355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A447D9-3998-2C47-A071-BBACEA9D5B5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GB" sz="1400" dirty="0">
                <a:highlight>
                  <a:srgbClr val="FFFF00"/>
                </a:highlight>
              </a:rPr>
              <a:t>Beneficiaries and value proposition have been identified.</a:t>
            </a:r>
          </a:p>
          <a:p>
            <a:pPr marL="385763" indent="-385763">
              <a:buFont typeface="+mj-lt"/>
              <a:buAutoNum type="arabicPeriod"/>
            </a:pPr>
            <a:endParaRPr lang="en-GB" sz="1400" dirty="0"/>
          </a:p>
          <a:p>
            <a:pPr marL="385763" indent="-385763">
              <a:buFont typeface="+mj-lt"/>
              <a:buAutoNum type="arabicPeriod"/>
            </a:pPr>
            <a:r>
              <a:rPr lang="en-GB" sz="1400" dirty="0">
                <a:highlight>
                  <a:srgbClr val="FFFF00"/>
                </a:highlight>
              </a:rPr>
              <a:t>Identified possible partners such as schools/research institutes/companies (please list the identified partners)</a:t>
            </a:r>
          </a:p>
          <a:p>
            <a:pPr marL="385763" indent="-385763">
              <a:buFont typeface="+mj-lt"/>
              <a:buAutoNum type="arabicPeriod"/>
            </a:pPr>
            <a:endParaRPr lang="en-GB" sz="1400" dirty="0">
              <a:highlight>
                <a:srgbClr val="FFFF00"/>
              </a:highlight>
            </a:endParaRP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Some prototype or initial solution has been developed for testing.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Prototype / initial solution is in the testing / validation phase.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Buy-in from stakeholders has been identified on the testing / validation results.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Prototype / initial solution has been refined into a working solution.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Working solution has been deployed on a small scale.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Solution has been planned for scaling up / adoption.</a:t>
            </a:r>
          </a:p>
          <a:p>
            <a:pPr marL="385763" indent="-385763">
              <a:buFont typeface="+mj-lt"/>
              <a:buAutoNum type="arabicPeriod"/>
            </a:pPr>
            <a:r>
              <a:rPr lang="en-GB" sz="1400" dirty="0"/>
              <a:t>Solution is ready for commercialisation / has been implemented.</a:t>
            </a:r>
          </a:p>
          <a:p>
            <a:pPr marL="385763" indent="-385763">
              <a:buFont typeface="+mj-lt"/>
              <a:buAutoNum type="arabicPeriod" startAt="3"/>
            </a:pPr>
            <a:endParaRPr lang="en-GB" sz="1400" dirty="0"/>
          </a:p>
          <a:p>
            <a:endParaRPr lang="en-GB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C702AF-F09C-B14C-AB18-588C7A30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22" y="0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Progress of Idea Development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5802923" y="156774"/>
            <a:ext cx="2972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 the stage(s) where your idea is currently at.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80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1" y="49466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Other factors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14282-6F4C-F549-B3AA-F0B23F13F59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Have you applied for funding and what is the status of application? </a:t>
            </a:r>
            <a:r>
              <a:rPr lang="en-GB" b="1" dirty="0"/>
              <a:t>(</a:t>
            </a:r>
            <a:r>
              <a:rPr lang="en-GB" b="1" dirty="0">
                <a:highlight>
                  <a:srgbClr val="FFFF00"/>
                </a:highlight>
                <a:latin typeface="+mn-lt"/>
                <a:cs typeface="+mn-cs"/>
              </a:rPr>
              <a:t>Please highlight)</a:t>
            </a:r>
          </a:p>
          <a:p>
            <a:pPr lvl="1"/>
            <a:r>
              <a:rPr lang="en-GB" b="1" dirty="0"/>
              <a:t>Require seed funding from Innovation Seed Grant </a:t>
            </a:r>
            <a:r>
              <a:rPr lang="en-GB" dirty="0"/>
              <a:t>(up to $25k for prototyping – Please complete Annex A - Budget)</a:t>
            </a:r>
          </a:p>
          <a:p>
            <a:pPr lvl="1"/>
            <a:r>
              <a:rPr lang="en-GB" b="1" dirty="0"/>
              <a:t>In process of application </a:t>
            </a:r>
            <a:r>
              <a:rPr lang="en-GB" dirty="0"/>
              <a:t>(Please specify the name of the grant applied)</a:t>
            </a:r>
          </a:p>
          <a:p>
            <a:pPr lvl="1"/>
            <a:r>
              <a:rPr lang="en-GB" b="1" dirty="0"/>
              <a:t>Approved for funding </a:t>
            </a:r>
            <a:r>
              <a:rPr lang="en-GB" dirty="0"/>
              <a:t>(Please specify the name of the grant which was awarded)</a:t>
            </a:r>
          </a:p>
          <a:p>
            <a:pPr lvl="1"/>
            <a:r>
              <a:rPr lang="en-GB" b="1" dirty="0"/>
              <a:t>Rejected for funding (</a:t>
            </a:r>
            <a:r>
              <a:rPr lang="en-GB" dirty="0"/>
              <a:t>If the application was rejected, please share the reasons for rejection)</a:t>
            </a:r>
          </a:p>
          <a:p>
            <a:pPr marL="0" indent="0">
              <a:buNone/>
            </a:pP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How confident are you of implementing this idea at the moment? </a:t>
            </a:r>
            <a:r>
              <a:rPr lang="en-GB" i="1" dirty="0"/>
              <a:t>(Please highlight)</a:t>
            </a:r>
          </a:p>
          <a:p>
            <a:pPr lvl="1"/>
            <a:r>
              <a:rPr lang="en-GB" b="1" dirty="0"/>
              <a:t>1: Not at all confident</a:t>
            </a:r>
          </a:p>
          <a:p>
            <a:pPr lvl="1"/>
            <a:r>
              <a:rPr lang="en-GB" b="1" dirty="0">
                <a:highlight>
                  <a:srgbClr val="FFFF00"/>
                </a:highlight>
              </a:rPr>
              <a:t>2: Not very confident</a:t>
            </a:r>
          </a:p>
          <a:p>
            <a:pPr lvl="1"/>
            <a:r>
              <a:rPr lang="en-GB" b="1" dirty="0"/>
              <a:t>3: Somewhat confident</a:t>
            </a:r>
          </a:p>
          <a:p>
            <a:pPr lvl="1"/>
            <a:r>
              <a:rPr lang="en-GB" b="1" dirty="0"/>
              <a:t>4: Very confident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2883878" y="150744"/>
            <a:ext cx="6260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Please complete the following for the panellists to better understand the status of your idea / project.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455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282576" y="965567"/>
            <a:ext cx="8621713" cy="2157657"/>
          </a:xfrm>
        </p:spPr>
        <p:txBody>
          <a:bodyPr>
            <a:normAutofit/>
          </a:bodyPr>
          <a:lstStyle/>
          <a:p>
            <a:r>
              <a:rPr lang="en-US" sz="1400" dirty="0"/>
              <a:t>The Innovation Seed Grant (ISG) offers </a:t>
            </a:r>
            <a:r>
              <a:rPr lang="en-US" sz="1400" b="1" dirty="0"/>
              <a:t>up to S$25,000 per project </a:t>
            </a:r>
            <a:r>
              <a:rPr lang="en-US" sz="1400" dirty="0"/>
              <a:t>for ideas which requires early prototyping funding support.</a:t>
            </a:r>
          </a:p>
          <a:p>
            <a:r>
              <a:rPr lang="en-US" sz="1400" dirty="0"/>
              <a:t>Please provide a projected </a:t>
            </a:r>
            <a:r>
              <a:rPr lang="en-US" sz="1400" b="1" dirty="0"/>
              <a:t>estimate </a:t>
            </a:r>
            <a:r>
              <a:rPr lang="en-US" sz="1400" dirty="0"/>
              <a:t>of your foreseeable expenses in the table below</a:t>
            </a:r>
          </a:p>
          <a:p>
            <a:r>
              <a:rPr lang="en-SG" sz="1400" dirty="0">
                <a:ea typeface="Segoe UI Emoji" panose="020B0502040204020203" pitchFamily="34" charset="0"/>
              </a:rPr>
              <a:t>For </a:t>
            </a:r>
            <a:r>
              <a:rPr lang="en-SG" sz="1400" b="1" dirty="0">
                <a:ea typeface="Segoe UI Emoji" panose="020B0502040204020203" pitchFamily="34" charset="0"/>
              </a:rPr>
              <a:t>FY2025 Cycle 2 ACP Programme Funding - Innovation Seed Grant (ISG), </a:t>
            </a:r>
            <a:r>
              <a:rPr lang="en-GB" sz="1400" dirty="0">
                <a:ea typeface="Segoe UI Emoji" panose="020B0502040204020203" pitchFamily="34" charset="0"/>
              </a:rPr>
              <a:t>download the application forms </a:t>
            </a:r>
            <a:r>
              <a:rPr lang="en-GB" sz="1400" dirty="0">
                <a:ea typeface="Segoe UI Emoji" panose="020B0502040204020203" pitchFamily="34" charset="0"/>
                <a:hlinkClick r:id="rId2"/>
              </a:rPr>
              <a:t>here</a:t>
            </a:r>
            <a:r>
              <a:rPr lang="en-GB" sz="1400" dirty="0">
                <a:ea typeface="Segoe UI Emoji" panose="020B0502040204020203" pitchFamily="34" charset="0"/>
              </a:rPr>
              <a:t>.</a:t>
            </a:r>
          </a:p>
          <a:p>
            <a:pPr lvl="1"/>
            <a:r>
              <a:rPr lang="en-GB" sz="1100" dirty="0"/>
              <a:t>The </a:t>
            </a:r>
            <a:r>
              <a:rPr lang="en-GB" sz="1100" b="1" dirty="0"/>
              <a:t>closing date</a:t>
            </a:r>
            <a:r>
              <a:rPr lang="en-GB" sz="1100" dirty="0"/>
              <a:t> for Innovation Seed Grant is </a:t>
            </a:r>
            <a:r>
              <a:rPr lang="en-GB" sz="1100" b="1" dirty="0">
                <a:solidFill>
                  <a:srgbClr val="E84E0E"/>
                </a:solidFill>
                <a:ea typeface="Segoe UI Emoji" panose="020B0502040204020203" pitchFamily="34" charset="0"/>
              </a:rPr>
              <a:t>25 April 2025.</a:t>
            </a:r>
          </a:p>
          <a:p>
            <a:pPr lvl="1"/>
            <a:r>
              <a:rPr lang="en-SG" sz="1100" dirty="0">
                <a:ea typeface="Segoe UI Emoji" panose="020B0502040204020203" pitchFamily="34" charset="0"/>
              </a:rPr>
              <a:t>Please refer to your respective ACP Administrators on the internal processes and </a:t>
            </a:r>
            <a:r>
              <a:rPr lang="en-SG" sz="1100" b="1" dirty="0">
                <a:solidFill>
                  <a:srgbClr val="E84E0E"/>
                </a:solidFill>
                <a:ea typeface="Segoe UI Emoji" panose="020B0502040204020203" pitchFamily="34" charset="0"/>
              </a:rPr>
              <a:t>internal deadlines</a:t>
            </a:r>
            <a:r>
              <a:rPr lang="en-SG" sz="1100" dirty="0">
                <a:ea typeface="Segoe UI Emoji" panose="020B0502040204020203" pitchFamily="34" charset="0"/>
              </a:rPr>
              <a:t>. All submissions must be made </a:t>
            </a:r>
            <a:r>
              <a:rPr lang="en-SG" sz="1100" b="1" dirty="0">
                <a:ea typeface="Segoe UI Emoji" panose="020B0502040204020203" pitchFamily="34" charset="0"/>
              </a:rPr>
              <a:t>via ACP</a:t>
            </a:r>
            <a:r>
              <a:rPr lang="en-GB" sz="1100" dirty="0">
                <a:ea typeface="Segoe UI Emoji" panose="020B0502040204020203" pitchFamily="34" charset="0"/>
              </a:rPr>
              <a:t>.</a:t>
            </a:r>
          </a:p>
          <a:p>
            <a:pPr lvl="1"/>
            <a:endParaRPr lang="en-GB" sz="1100" dirty="0">
              <a:ea typeface="Segoe UI Emoji" panose="020B0502040204020203" pitchFamily="34" charset="0"/>
            </a:endParaRPr>
          </a:p>
          <a:p>
            <a:endParaRPr lang="en-US" sz="1400" dirty="0"/>
          </a:p>
          <a:p>
            <a:endParaRPr lang="en-US" sz="1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A - Budget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003689"/>
              </p:ext>
            </p:extLst>
          </p:nvPr>
        </p:nvGraphicFramePr>
        <p:xfrm>
          <a:off x="152400" y="3123224"/>
          <a:ext cx="8862646" cy="145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202">
                  <a:extLst>
                    <a:ext uri="{9D8B030D-6E8A-4147-A177-3AD203B41FA5}">
                      <a16:colId xmlns:a16="http://schemas.microsoft.com/office/drawing/2014/main" val="2133033352"/>
                    </a:ext>
                  </a:extLst>
                </a:gridCol>
                <a:gridCol w="2928857">
                  <a:extLst>
                    <a:ext uri="{9D8B030D-6E8A-4147-A177-3AD203B41FA5}">
                      <a16:colId xmlns:a16="http://schemas.microsoft.com/office/drawing/2014/main" val="713023291"/>
                    </a:ext>
                  </a:extLst>
                </a:gridCol>
                <a:gridCol w="1772529">
                  <a:extLst>
                    <a:ext uri="{9D8B030D-6E8A-4147-A177-3AD203B41FA5}">
                      <a16:colId xmlns:a16="http://schemas.microsoft.com/office/drawing/2014/main" val="223722029"/>
                    </a:ext>
                  </a:extLst>
                </a:gridCol>
                <a:gridCol w="1772529">
                  <a:extLst>
                    <a:ext uri="{9D8B030D-6E8A-4147-A177-3AD203B41FA5}">
                      <a16:colId xmlns:a16="http://schemas.microsoft.com/office/drawing/2014/main" val="1769136561"/>
                    </a:ext>
                  </a:extLst>
                </a:gridCol>
                <a:gridCol w="1772529">
                  <a:extLst>
                    <a:ext uri="{9D8B030D-6E8A-4147-A177-3AD203B41FA5}">
                      <a16:colId xmlns:a16="http://schemas.microsoft.com/office/drawing/2014/main" val="3560781229"/>
                    </a:ext>
                  </a:extLst>
                </a:gridCol>
              </a:tblGrid>
              <a:tr h="36043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S/N</a:t>
                      </a:r>
                      <a:endParaRPr lang="en-US" sz="1400" b="0" i="0" u="none" strike="noStrike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Justification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 Cost</a:t>
                      </a:r>
                      <a:r>
                        <a:rPr lang="en-US" sz="1400" baseline="0" dirty="0"/>
                        <a:t> (SGD)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585672"/>
                  </a:ext>
                </a:extLst>
              </a:tr>
              <a:tr h="36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935585"/>
                  </a:ext>
                </a:extLst>
              </a:tr>
              <a:tr h="36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744942"/>
                  </a:ext>
                </a:extLst>
              </a:tr>
              <a:tr h="36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017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1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694" y="219075"/>
            <a:ext cx="2570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/>
              <a:t>Instruction to PI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6694" y="1031967"/>
            <a:ext cx="83706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your presentation slides, please include the following 5 sections:</a:t>
            </a:r>
          </a:p>
          <a:p>
            <a:pPr marL="450850" indent="-342900">
              <a:buAutoNum type="arabicPeriod"/>
            </a:pPr>
            <a:r>
              <a:rPr lang="en-US" dirty="0"/>
              <a:t>Problem </a:t>
            </a:r>
          </a:p>
          <a:p>
            <a:pPr marL="450850" indent="-342900">
              <a:buAutoNum type="arabicPeriod"/>
            </a:pPr>
            <a:r>
              <a:rPr lang="en-US" dirty="0"/>
              <a:t>Proposed idea </a:t>
            </a:r>
          </a:p>
          <a:p>
            <a:pPr marL="450850" indent="-342900">
              <a:buAutoNum type="arabicPeriod"/>
            </a:pPr>
            <a:r>
              <a:rPr lang="en-US" dirty="0"/>
              <a:t>Potential impact </a:t>
            </a:r>
          </a:p>
          <a:p>
            <a:pPr marL="450850" indent="-342900">
              <a:buAutoNum type="arabicPeriod"/>
            </a:pPr>
            <a:r>
              <a:rPr lang="en-US" dirty="0"/>
              <a:t>Similar solutions in the market, if any </a:t>
            </a:r>
          </a:p>
          <a:p>
            <a:pPr marL="450850" indent="-342900">
              <a:buAutoNum type="arabicPeriod"/>
            </a:pPr>
            <a:r>
              <a:rPr lang="en-US" dirty="0"/>
              <a:t>Foreseeable challenges </a:t>
            </a:r>
          </a:p>
          <a:p>
            <a:endParaRPr lang="en-US" dirty="0"/>
          </a:p>
          <a:p>
            <a:r>
              <a:rPr lang="en-US" dirty="0"/>
              <a:t>The font in yellow are guidelines, please </a:t>
            </a:r>
            <a:r>
              <a:rPr lang="en-US" dirty="0">
                <a:highlight>
                  <a:srgbClr val="FFFF00"/>
                </a:highlight>
              </a:rPr>
              <a:t>remove the yellow text </a:t>
            </a:r>
            <a:r>
              <a:rPr lang="en-US" dirty="0"/>
              <a:t>in your finalized deck.</a:t>
            </a:r>
          </a:p>
          <a:p>
            <a:r>
              <a:rPr lang="en-US" dirty="0"/>
              <a:t>Please limit to </a:t>
            </a:r>
            <a:r>
              <a:rPr lang="en-US" dirty="0">
                <a:highlight>
                  <a:srgbClr val="FFFF00"/>
                </a:highlight>
              </a:rPr>
              <a:t>maximum 6 slides </a:t>
            </a:r>
            <a:r>
              <a:rPr lang="en-US" dirty="0"/>
              <a:t>for the pitch deck. </a:t>
            </a:r>
            <a:r>
              <a:rPr lang="en-US" sz="1800" dirty="0"/>
              <a:t>Additional information may be added to the Annex.</a:t>
            </a:r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568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2" y="0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Problem</a:t>
            </a:r>
            <a:r>
              <a:rPr lang="en-GB" dirty="0"/>
              <a:t> 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1F6D78-144B-E46F-0A3B-4AB14B711E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A4AFF12-798B-557B-F4D7-EA899D71BB85}"/>
              </a:ext>
            </a:extLst>
          </p:cNvPr>
          <p:cNvSpPr txBox="1">
            <a:spLocks/>
          </p:cNvSpPr>
          <p:nvPr/>
        </p:nvSpPr>
        <p:spPr>
          <a:xfrm>
            <a:off x="1911927" y="10547"/>
            <a:ext cx="7232073" cy="119405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200" dirty="0"/>
              <a:t>Please state the background and magnitude of the problem: </a:t>
            </a:r>
          </a:p>
          <a:p>
            <a:pPr marL="0" indent="0">
              <a:buFont typeface="Arial"/>
              <a:buNone/>
            </a:pPr>
            <a:r>
              <a:rPr lang="en-US" sz="1200" dirty="0"/>
              <a:t>1. What is the problem? Describe the background and problem that needs to be solved</a:t>
            </a:r>
          </a:p>
          <a:p>
            <a:pPr marL="0" indent="0">
              <a:buFont typeface="Arial"/>
              <a:buNone/>
            </a:pPr>
            <a:r>
              <a:rPr lang="en-US" sz="1200" dirty="0"/>
              <a:t>2. What’s the current work-around and it’s limitations?</a:t>
            </a:r>
          </a:p>
          <a:p>
            <a:pPr marL="0" indent="0">
              <a:buFont typeface="Arial"/>
              <a:buNone/>
            </a:pPr>
            <a:r>
              <a:rPr lang="en-US" sz="1200" dirty="0"/>
              <a:t>3. How big is the problem? I.e. Extent of the problem/gap/clinical need? Incidence and /or prevalence? </a:t>
            </a:r>
          </a:p>
        </p:txBody>
      </p:sp>
    </p:spTree>
    <p:extLst>
      <p:ext uri="{BB962C8B-B14F-4D97-AF65-F5344CB8AC3E}">
        <p14:creationId xmlns:p14="http://schemas.microsoft.com/office/powerpoint/2010/main" val="2045939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2" y="0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Proposed Idea </a:t>
            </a:r>
            <a:endParaRPr lang="en-GB" sz="3000" dirty="0">
              <a:highlight>
                <a:srgbClr val="FFFF00"/>
              </a:highligh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124814" y="274736"/>
            <a:ext cx="58732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this slide, briefly describe the solution to the problem described.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04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6568" y="709667"/>
            <a:ext cx="8658128" cy="3263504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133547" indent="-304792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spcBef>
                <a:spcPts val="0"/>
              </a:spcBef>
              <a:buNone/>
            </a:pPr>
            <a:endParaRPr lang="en-US" sz="1500" dirty="0">
              <a:solidFill>
                <a:prstClr val="black"/>
              </a:solidFill>
            </a:endParaRPr>
          </a:p>
          <a:p>
            <a:pPr marL="358775" lvl="1" indent="-214313">
              <a:spcBef>
                <a:spcPts val="0"/>
              </a:spcBef>
            </a:pPr>
            <a:r>
              <a:rPr lang="en-SG" sz="1400" dirty="0">
                <a:solidFill>
                  <a:prstClr val="black"/>
                </a:solidFill>
              </a:rPr>
              <a:t>If the innovation is adopted : how many people (staff/patients) would receive services that were changed? </a:t>
            </a:r>
          </a:p>
          <a:p>
            <a:pPr marL="358775" lvl="1" indent="-214313">
              <a:spcBef>
                <a:spcPts val="0"/>
              </a:spcBef>
            </a:pPr>
            <a:r>
              <a:rPr lang="en-SG" sz="1400" dirty="0">
                <a:solidFill>
                  <a:prstClr val="black"/>
                </a:solidFill>
              </a:rPr>
              <a:t>What outcome measures could be used to show benefit? You may use the table below</a:t>
            </a:r>
            <a:endParaRPr lang="en-US" sz="1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15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181468"/>
              </p:ext>
            </p:extLst>
          </p:nvPr>
        </p:nvGraphicFramePr>
        <p:xfrm>
          <a:off x="326568" y="1878037"/>
          <a:ext cx="8512632" cy="2465822"/>
        </p:xfrm>
        <a:graphic>
          <a:graphicData uri="http://schemas.openxmlformats.org/drawingml/2006/table">
            <a:tbl>
              <a:tblPr/>
              <a:tblGrid>
                <a:gridCol w="6626150">
                  <a:extLst>
                    <a:ext uri="{9D8B030D-6E8A-4147-A177-3AD203B41FA5}">
                      <a16:colId xmlns:a16="http://schemas.microsoft.com/office/drawing/2014/main" val="3031856070"/>
                    </a:ext>
                  </a:extLst>
                </a:gridCol>
                <a:gridCol w="1886482">
                  <a:extLst>
                    <a:ext uri="{9D8B030D-6E8A-4147-A177-3AD203B41FA5}">
                      <a16:colId xmlns:a16="http://schemas.microsoft.com/office/drawing/2014/main" val="3833650526"/>
                    </a:ext>
                  </a:extLst>
                </a:gridCol>
              </a:tblGrid>
              <a:tr h="1928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Impact Assessment Indicator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1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Remarks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218987"/>
                  </a:ext>
                </a:extLst>
              </a:tr>
              <a:tr h="1240433"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List possible measures </a:t>
                      </a:r>
                      <a:r>
                        <a:rPr lang="en-SG" sz="11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eg</a:t>
                      </a:r>
                      <a:r>
                        <a:rPr lang="en-SG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 improved patient care/safety: improved PROMs (patient related outcomes measures)/ patient experience/cost and time savings for patients/less adverse events.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Estimated Institution</a:t>
                      </a:r>
                      <a:r>
                        <a:rPr lang="en-SG" sz="1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 or cluster wide or national level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Please cite references/ methods as applicable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45336"/>
                  </a:ext>
                </a:extLst>
              </a:tr>
              <a:tr h="1032513"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0" lang="en-SG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List possible measures </a:t>
                      </a:r>
                      <a:r>
                        <a:rPr kumimoji="0" lang="en-SG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eg</a:t>
                      </a:r>
                      <a:r>
                        <a:rPr kumimoji="0" lang="en-SG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. Improved healthcare productivity (cost and time savings)/Improved healthcare professional experience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Institution</a:t>
                      </a:r>
                      <a:r>
                        <a:rPr lang="en-SG" sz="1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 or cluster wide or national level</a:t>
                      </a:r>
                    </a:p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SG" sz="1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Please cite references/methods as applicable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SG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417298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75846" y="129256"/>
            <a:ext cx="80537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Potential Impact</a:t>
            </a:r>
            <a:endParaRPr lang="en-US" sz="3000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3846" y="160034"/>
            <a:ext cx="5804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this slide, briefly describe the impact of the problem and solution e.g. no. of healthcare workers / patients affected and how they will benefit.</a:t>
            </a:r>
            <a:endParaRPr lang="en-US" sz="14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534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7569" y="3419"/>
            <a:ext cx="8956431" cy="758581"/>
          </a:xfrm>
        </p:spPr>
        <p:txBody>
          <a:bodyPr>
            <a:noAutofit/>
          </a:bodyPr>
          <a:lstStyle/>
          <a:p>
            <a:r>
              <a:rPr lang="en-US" sz="2800" dirty="0"/>
              <a:t>Are there any similar solutions in the market currently?</a:t>
            </a:r>
          </a:p>
        </p:txBody>
      </p:sp>
      <p:sp>
        <p:nvSpPr>
          <p:cNvPr id="2" name="Rectangle 1"/>
          <p:cNvSpPr/>
          <p:nvPr/>
        </p:nvSpPr>
        <p:spPr>
          <a:xfrm>
            <a:off x="4747846" y="382709"/>
            <a:ext cx="43961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Please share your search on:</a:t>
            </a:r>
          </a:p>
          <a:p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1. Existing market ready solutions</a:t>
            </a:r>
          </a:p>
          <a:p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2. Whether the existing solutions can meet your needs</a:t>
            </a:r>
          </a:p>
          <a:p>
            <a:r>
              <a:rPr lang="en-US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3. Publication review/tech scan of market ready products</a:t>
            </a:r>
          </a:p>
        </p:txBody>
      </p:sp>
    </p:spTree>
    <p:extLst>
      <p:ext uri="{BB962C8B-B14F-4D97-AF65-F5344CB8AC3E}">
        <p14:creationId xmlns:p14="http://schemas.microsoft.com/office/powerpoint/2010/main" val="2264882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899" y="26865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Foreseeable Challenges</a:t>
            </a: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65784" y="132324"/>
            <a:ext cx="4478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this slide, explain the challenges in the implementation of the proposed idea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41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144200-A806-6A4E-B7F7-3EF9BBC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6" y="15142"/>
            <a:ext cx="8621713" cy="857250"/>
          </a:xfrm>
        </p:spPr>
        <p:txBody>
          <a:bodyPr>
            <a:normAutofit/>
          </a:bodyPr>
          <a:lstStyle/>
          <a:p>
            <a:r>
              <a:rPr lang="en-GB" sz="3000" dirty="0"/>
              <a:t>Expertise needed and queries to address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1C501D7-5726-694A-B2FC-3EA9176F82C0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1481683"/>
              </p:ext>
            </p:extLst>
          </p:nvPr>
        </p:nvGraphicFramePr>
        <p:xfrm>
          <a:off x="282576" y="1599821"/>
          <a:ext cx="8622507" cy="3007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627">
                  <a:extLst>
                    <a:ext uri="{9D8B030D-6E8A-4147-A177-3AD203B41FA5}">
                      <a16:colId xmlns:a16="http://schemas.microsoft.com/office/drawing/2014/main" val="3406262748"/>
                    </a:ext>
                  </a:extLst>
                </a:gridCol>
                <a:gridCol w="6105880">
                  <a:extLst>
                    <a:ext uri="{9D8B030D-6E8A-4147-A177-3AD203B41FA5}">
                      <a16:colId xmlns:a16="http://schemas.microsoft.com/office/drawing/2014/main" val="584097381"/>
                    </a:ext>
                  </a:extLst>
                </a:gridCol>
              </a:tblGrid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of Expertise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57978415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Prototyping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6111990"/>
                  </a:ext>
                </a:extLst>
              </a:tr>
              <a:tr h="484233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thinking / quality improvement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52361109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 consultancy / market access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05069182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Procurement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82978098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Digital solutioning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95359053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Business case / financials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24116368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Scaling up / adoption of solution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62593582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Academic / external partners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52378429"/>
                  </a:ext>
                </a:extLst>
              </a:tr>
              <a:tr h="280346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(please specify)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04383456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75846" y="948536"/>
            <a:ext cx="89681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List down the questions you may want to ask a panellist from the areas below. You can also remove expertise types you don’t need.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494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Annex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18106" y="849085"/>
            <a:ext cx="9162106" cy="34616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D4B5D5-C8CF-DE0E-A6D7-3BEE0CF2A791}"/>
              </a:ext>
            </a:extLst>
          </p:cNvPr>
          <p:cNvSpPr txBox="1">
            <a:spLocks/>
          </p:cNvSpPr>
          <p:nvPr/>
        </p:nvSpPr>
        <p:spPr>
          <a:xfrm>
            <a:off x="2063262" y="1768545"/>
            <a:ext cx="7080738" cy="1662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Annex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Submission particulars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Offices already approached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Progress of idea development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Other factors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Budget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bg1"/>
                </a:solidFill>
              </a:rPr>
              <a:t>Additional information / supporting materials (if any)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SG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45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1.xml" />
</Relationships>
</file>

<file path=customXml/_rels/item2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2.xml" />
</Relationships>
</file>

<file path=customXml/_rels/item3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3.xml" />
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E4D8C4446D04981E9CA2ED56E397E" ma:contentTypeVersion="1" ma:contentTypeDescription="Create a new document." ma:contentTypeScope="" ma:versionID="7e96f3f98e3845a1fd53beb22e7f4d3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2d944f400e5ce67ccaa158313eb572c1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6B43B25-CB00-41AA-94F3-AF34BB97F7A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4BE729-B704-4B04-8497-7D2001BCAC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44DAC3-D66F-45F9-8E1F-0FAD9AFFCE4B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sharepoint/v3"/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1049</Words>
  <Application>Microsoft Office PowerPoint</Application>
  <PresentationFormat>On-screen Show (16:9)</PresentationFormat>
  <Paragraphs>148</Paragraphs>
  <Slides>14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Segoe UI Emoji</vt:lpstr>
      <vt:lpstr>Wingdings</vt:lpstr>
      <vt:lpstr>Office Theme</vt:lpstr>
      <vt:lpstr>Idea Title:</vt:lpstr>
      <vt:lpstr>PowerPoint Presentation</vt:lpstr>
      <vt:lpstr>Problem </vt:lpstr>
      <vt:lpstr>Proposed Idea </vt:lpstr>
      <vt:lpstr>PowerPoint Presentation</vt:lpstr>
      <vt:lpstr>Are there any similar solutions in the market currently?</vt:lpstr>
      <vt:lpstr>Foreseeable Challenges</vt:lpstr>
      <vt:lpstr>Expertise needed and queries to address</vt:lpstr>
      <vt:lpstr>Annex</vt:lpstr>
      <vt:lpstr>Submission Particulars</vt:lpstr>
      <vt:lpstr>Offices already approached</vt:lpstr>
      <vt:lpstr>Progress of Idea Development</vt:lpstr>
      <vt:lpstr>Other factors</vt:lpstr>
      <vt:lpstr>Annex A - Budget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Selina</dc:creator>
  <cp:lastModifiedBy>Phyllis Tham Jia Hui (SHHQ)</cp:lastModifiedBy>
  <cp:revision>123</cp:revision>
  <cp:lastPrinted>2015-07-15T03:39:56Z</cp:lastPrinted>
  <dcterms:created xsi:type="dcterms:W3CDTF">2015-07-08T05:38:21Z</dcterms:created>
  <dcterms:modified xsi:type="dcterms:W3CDTF">2025-02-19T03:28:40Z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0x0101009CAE4D8C4446D04981E9CA2ED56E397E</vt:lpwstr>
  </property>
</Properties>
</file>