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8"/>
  </p:notesMasterIdLst>
  <p:sldIdLst>
    <p:sldId id="262" r:id="rId5"/>
    <p:sldId id="275" r:id="rId6"/>
    <p:sldId id="276" r:id="rId7"/>
    <p:sldId id="278" r:id="rId8"/>
    <p:sldId id="279" r:id="rId9"/>
    <p:sldId id="280" r:id="rId10"/>
    <p:sldId id="283" r:id="rId11"/>
    <p:sldId id="289" r:id="rId12"/>
    <p:sldId id="286" r:id="rId13"/>
    <p:sldId id="288" r:id="rId14"/>
    <p:sldId id="282" r:id="rId15"/>
    <p:sldId id="284" r:id="rId16"/>
    <p:sldId id="287" r:id="rId17"/>
  </p:sldIdLst>
  <p:sldSz cx="9144000" cy="5143500" type="screen16x9"/>
  <p:notesSz cx="6799263" cy="99298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sther Lee Xing Wei" initials="ELXW" lastIdx="2" clrIdx="0">
    <p:extLst>
      <p:ext uri="{19B8F6BF-5375-455C-9EA6-DF929625EA0E}">
        <p15:presenceInfo xmlns:p15="http://schemas.microsoft.com/office/powerpoint/2012/main" userId="S-1-5-21-4009014045-1129165481-665226104-6318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4E0E"/>
    <a:srgbClr val="EE6000"/>
    <a:srgbClr val="FFFFFF"/>
    <a:srgbClr val="F47118"/>
    <a:srgbClr val="F582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45" autoAdjust="0"/>
    <p:restoredTop sz="94660"/>
  </p:normalViewPr>
  <p:slideViewPr>
    <p:cSldViewPr snapToGrid="0" snapToObjects="1">
      <p:cViewPr varScale="1">
        <p:scale>
          <a:sx n="88" d="100"/>
          <a:sy n="88" d="100"/>
        </p:scale>
        <p:origin x="114" y="72"/>
      </p:cViewPr>
      <p:guideLst>
        <p:guide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BDAE0E-39A9-6646-8BD9-E0FC1AF7CC16}" type="datetimeFigureOut">
              <a:rPr lang="en-US" smtClean="0"/>
              <a:t>15/02/2023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927" y="4716661"/>
            <a:ext cx="5439410" cy="446841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1599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1342" y="9431599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991AB6-8DFA-254C-82F3-E3265B55E5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969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3A516-0B32-46FA-982D-CAB0D5D31C2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3750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3A516-0B32-46FA-982D-CAB0D5D31C2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51098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cademic_Medicine_PPT cover 16x9_2018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03" y="-23520"/>
            <a:ext cx="9180000" cy="51666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615603" y="1597819"/>
            <a:ext cx="5091545" cy="973730"/>
          </a:xfrm>
        </p:spPr>
        <p:txBody>
          <a:bodyPr/>
          <a:lstStyle>
            <a:lvl1pPr algn="l">
              <a:defRPr sz="4400">
                <a:solidFill>
                  <a:srgbClr val="EE6000"/>
                </a:solidFill>
              </a:defRPr>
            </a:lvl1pPr>
          </a:lstStyle>
          <a:p>
            <a:r>
              <a:rPr lang="en-US" sz="4200" b="1" dirty="0" smtClean="0">
                <a:solidFill>
                  <a:srgbClr val="F4711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add title</a:t>
            </a:r>
            <a:endParaRPr lang="en-SG" sz="4200" b="1" dirty="0">
              <a:solidFill>
                <a:srgbClr val="F4711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624077" y="2914650"/>
            <a:ext cx="5262499" cy="642938"/>
          </a:xfrm>
        </p:spPr>
        <p:txBody>
          <a:bodyPr>
            <a:normAutofit/>
          </a:bodyPr>
          <a:lstStyle>
            <a:lvl1pPr marL="0" indent="0" algn="l">
              <a:buNone/>
              <a:defRPr sz="13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Name</a:t>
            </a:r>
          </a:p>
          <a:p>
            <a:r>
              <a:rPr lang="en-US" dirty="0" smtClean="0"/>
              <a:t>Designation, Department</a:t>
            </a:r>
          </a:p>
          <a:p>
            <a:r>
              <a:rPr lang="en-US" dirty="0" smtClean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95609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38FA5-130C-4527-BCAA-E65B0870835A}" type="datetimeFigureOut">
              <a:rPr lang="en-US" smtClean="0"/>
              <a:t>15/02/2023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82576" y="1077913"/>
            <a:ext cx="8621713" cy="3152775"/>
          </a:xfrm>
        </p:spPr>
        <p:txBody>
          <a:bodyPr>
            <a:normAutofit/>
          </a:bodyPr>
          <a:lstStyle>
            <a:lvl1pPr>
              <a:defRPr sz="21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82576" y="120650"/>
            <a:ext cx="8621713" cy="8572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3677749" y="4837917"/>
            <a:ext cx="17885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Restricted, Sensitive (Normal)</a:t>
            </a:r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3923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38FA5-130C-4527-BCAA-E65B0870835A}" type="datetimeFigureOut">
              <a:rPr lang="en-US" smtClean="0"/>
              <a:t>15/02/2023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82576" y="1077913"/>
            <a:ext cx="8621713" cy="3152775"/>
          </a:xfrm>
        </p:spPr>
        <p:txBody>
          <a:bodyPr>
            <a:normAutofit/>
          </a:bodyPr>
          <a:lstStyle>
            <a:lvl1pPr>
              <a:defRPr sz="21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82576" y="120650"/>
            <a:ext cx="8621713" cy="8572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3677749" y="4837917"/>
            <a:ext cx="17885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Restricted, Sensitive (Normal)</a:t>
            </a:r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67571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38FA5-130C-4527-BCAA-E65B0870835A}" type="datetimeFigureOut">
              <a:rPr lang="en-US" smtClean="0"/>
              <a:t>15/02/2023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82576" y="1077913"/>
            <a:ext cx="8621713" cy="3152775"/>
          </a:xfrm>
        </p:spPr>
        <p:txBody>
          <a:bodyPr>
            <a:normAutofit/>
          </a:bodyPr>
          <a:lstStyle>
            <a:lvl1pPr>
              <a:defRPr sz="21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82576" y="120650"/>
            <a:ext cx="8621713" cy="8572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3677749" y="4837917"/>
            <a:ext cx="17885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Restricted, Sensitive (Normal)</a:t>
            </a:r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930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38FA5-130C-4527-BCAA-E65B0870835A}" type="datetimeFigureOut">
              <a:rPr lang="en-US" smtClean="0"/>
              <a:t>15/02/2023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82576" y="1077913"/>
            <a:ext cx="8621713" cy="3152775"/>
          </a:xfrm>
        </p:spPr>
        <p:txBody>
          <a:bodyPr>
            <a:normAutofit/>
          </a:bodyPr>
          <a:lstStyle>
            <a:lvl1pPr>
              <a:defRPr sz="21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82576" y="120650"/>
            <a:ext cx="8621713" cy="8572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3677749" y="4837917"/>
            <a:ext cx="17885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Restricted, Sensitive (Normal)</a:t>
            </a:r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9759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38FA5-130C-4527-BCAA-E65B0870835A}" type="datetimeFigureOut">
              <a:rPr lang="en-US" smtClean="0"/>
              <a:t>15/02/2023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82576" y="1077913"/>
            <a:ext cx="8621713" cy="3152775"/>
          </a:xfrm>
        </p:spPr>
        <p:txBody>
          <a:bodyPr>
            <a:normAutofit/>
          </a:bodyPr>
          <a:lstStyle>
            <a:lvl1pPr>
              <a:defRPr sz="21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82576" y="120650"/>
            <a:ext cx="8621713" cy="8572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3677749" y="4837917"/>
            <a:ext cx="17885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Restricted, Sensitive (Normal)</a:t>
            </a:r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9518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38FA5-130C-4527-BCAA-E65B0870835A}" type="datetimeFigureOut">
              <a:rPr lang="en-US" smtClean="0"/>
              <a:t>15/02/2023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82576" y="1077913"/>
            <a:ext cx="8621713" cy="3152775"/>
          </a:xfrm>
        </p:spPr>
        <p:txBody>
          <a:bodyPr>
            <a:normAutofit/>
          </a:bodyPr>
          <a:lstStyle>
            <a:lvl1pPr>
              <a:defRPr sz="21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82576" y="120650"/>
            <a:ext cx="8621713" cy="8572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3677749" y="4837917"/>
            <a:ext cx="17885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Restricted, Sensitive (Normal)</a:t>
            </a:r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37762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38FA5-130C-4527-BCAA-E65B0870835A}" type="datetimeFigureOut">
              <a:rPr lang="en-US" smtClean="0"/>
              <a:t>15/02/2023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82576" y="1077913"/>
            <a:ext cx="8621713" cy="3152775"/>
          </a:xfrm>
        </p:spPr>
        <p:txBody>
          <a:bodyPr>
            <a:normAutofit/>
          </a:bodyPr>
          <a:lstStyle>
            <a:lvl1pPr>
              <a:defRPr sz="21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82576" y="120650"/>
            <a:ext cx="8621713" cy="8572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3677749" y="4837917"/>
            <a:ext cx="17885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Restricted, Sensitive (Normal)</a:t>
            </a:r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08238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38FA5-130C-4527-BCAA-E65B0870835A}" type="datetimeFigureOut">
              <a:rPr lang="en-US" smtClean="0"/>
              <a:t>15/02/2023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5"/>
          <p:cNvSpPr txBox="1">
            <a:spLocks/>
          </p:cNvSpPr>
          <p:nvPr/>
        </p:nvSpPr>
        <p:spPr>
          <a:xfrm>
            <a:off x="-136" y="4886084"/>
            <a:ext cx="393034" cy="246783"/>
          </a:xfrm>
          <a:prstGeom prst="rect">
            <a:avLst/>
          </a:prstGeom>
        </p:spPr>
        <p:txBody>
          <a:bodyPr/>
          <a:lstStyle/>
          <a:p>
            <a:pPr algn="l"/>
            <a:fld id="{8E9E075C-88DA-4218-8424-EC2FC6139FE1}" type="slidenum">
              <a:rPr lang="en-SG" sz="1100" b="0" kern="12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‹#›</a:t>
            </a:fld>
            <a:endParaRPr lang="en-SG" sz="1100" b="0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82576" y="1077913"/>
            <a:ext cx="8621713" cy="3152775"/>
          </a:xfrm>
        </p:spPr>
        <p:txBody>
          <a:bodyPr>
            <a:normAutofit/>
          </a:bodyPr>
          <a:lstStyle>
            <a:lvl1pPr>
              <a:defRPr sz="21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82576" y="120650"/>
            <a:ext cx="8621713" cy="8572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4049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SG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C63C2-5B4B-CB42-82C6-1BB04A5A025C}" type="datetimeFigureOut">
              <a:rPr lang="en-US" smtClean="0"/>
              <a:t>15/02/2023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CE8EE-6998-AD46-86FA-E7575AF4FDD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530225" y="1143001"/>
            <a:ext cx="7994650" cy="3164681"/>
          </a:xfrm>
        </p:spPr>
        <p:txBody>
          <a:bodyPr/>
          <a:lstStyle>
            <a:lvl1pPr>
              <a:defRPr sz="31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18247410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3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9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7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C63C2-5B4B-CB42-82C6-1BB04A5A025C}" type="datetimeFigureOut">
              <a:rPr lang="en-US" smtClean="0"/>
              <a:t>15/02/2023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8288" y="4955381"/>
            <a:ext cx="365760" cy="1714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kern="120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E9E075C-88DA-4218-8424-EC2FC6139FE1}" type="slidenum">
              <a:rPr lang="en-SG" smtClean="0"/>
              <a:pPr/>
              <a:t>‹#›</a:t>
            </a:fld>
            <a:endParaRPr lang="en-SG" dirty="0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1662181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C63C2-5B4B-CB42-82C6-1BB04A5A025C}" type="datetimeFigureOut">
              <a:rPr lang="en-US" smtClean="0"/>
              <a:t>15/02/2023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CE8EE-6998-AD46-86FA-E7575AF4FDD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Click to edit Master title style</a:t>
            </a: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2654465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>
            <a:noAutofit/>
          </a:bodyPr>
          <a:lstStyle>
            <a:lvl1pPr marL="0" indent="0">
              <a:buNone/>
              <a:defRPr sz="21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9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7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>
            <a:normAutofit/>
          </a:bodyPr>
          <a:lstStyle>
            <a:lvl1pPr marL="0" indent="0">
              <a:buNone/>
              <a:defRPr sz="21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C63C2-5B4B-CB42-82C6-1BB04A5A025C}" type="datetimeFigureOut">
              <a:rPr lang="en-US" smtClean="0"/>
              <a:t>15/02/2023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CE8EE-6998-AD46-86FA-E7575AF4FDD4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457200" y="165497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1" kern="120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800" dirty="0" smtClean="0"/>
              <a:t>Click to edit Master title style</a:t>
            </a:r>
            <a:endParaRPr lang="en-US" sz="3800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4649788" y="1631156"/>
            <a:ext cx="4040188" cy="2963466"/>
          </a:xfrm>
        </p:spPr>
        <p:txBody>
          <a:bodyPr/>
          <a:lstStyle>
            <a:lvl1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9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7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0308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C63C2-5B4B-CB42-82C6-1BB04A5A025C}" type="datetimeFigureOut">
              <a:rPr lang="en-US" smtClean="0"/>
              <a:t>15/02/2023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CE8EE-6998-AD46-86FA-E7575AF4FDD4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1"/>
          <p:cNvSpPr txBox="1">
            <a:spLocks/>
          </p:cNvSpPr>
          <p:nvPr userDrawn="1"/>
        </p:nvSpPr>
        <p:spPr>
          <a:xfrm>
            <a:off x="457200" y="136922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1" kern="120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800" dirty="0" smtClean="0"/>
              <a:t>Click to edit Master title style</a:t>
            </a:r>
            <a:endParaRPr lang="en-US" sz="3800" dirty="0"/>
          </a:p>
        </p:txBody>
      </p:sp>
    </p:spTree>
    <p:extLst>
      <p:ext uri="{BB962C8B-B14F-4D97-AF65-F5344CB8AC3E}">
        <p14:creationId xmlns:p14="http://schemas.microsoft.com/office/powerpoint/2010/main" val="272917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625" y="278606"/>
            <a:ext cx="8210550" cy="540544"/>
          </a:xfrm>
        </p:spPr>
        <p:txBody>
          <a:bodyPr anchor="b">
            <a:noAutofit/>
          </a:bodyPr>
          <a:lstStyle>
            <a:lvl1pPr algn="l">
              <a:defRPr sz="36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076325"/>
            <a:ext cx="5111750" cy="4389835"/>
          </a:xfrm>
        </p:spPr>
        <p:txBody>
          <a:bodyPr/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5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C63C2-5B4B-CB42-82C6-1BB04A5A025C}" type="datetimeFigureOut">
              <a:rPr lang="en-US" smtClean="0"/>
              <a:t>15/02/2023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CE8EE-6998-AD46-86FA-E7575AF4FD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94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sz="31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C63C2-5B4B-CB42-82C6-1BB04A5A025C}" type="datetimeFigureOut">
              <a:rPr lang="en-US" smtClean="0"/>
              <a:t>15/02/2023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CE8EE-6998-AD46-86FA-E7575AF4FD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2067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38FA5-130C-4527-BCAA-E65B0870835A}" type="datetimeFigureOut">
              <a:rPr lang="en-US" smtClean="0"/>
              <a:t>15/02/2023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82576" y="1077913"/>
            <a:ext cx="8621713" cy="3152775"/>
          </a:xfrm>
        </p:spPr>
        <p:txBody>
          <a:bodyPr>
            <a:normAutofit/>
          </a:bodyPr>
          <a:lstStyle>
            <a:lvl1pPr>
              <a:defRPr sz="21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82576" y="120650"/>
            <a:ext cx="8621713" cy="8572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3699181" y="4872739"/>
            <a:ext cx="17885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Restricted, Sensitive (Normal)</a:t>
            </a:r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87750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cademic Medicine_content_16x9.jpg"/>
          <p:cNvPicPr>
            <a:picLocks noChangeAspect="1"/>
          </p:cNvPicPr>
          <p:nvPr userDrawn="1"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127" y="-17765"/>
            <a:ext cx="9180000" cy="517579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38150" y="15438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2C63C2-5B4B-CB42-82C6-1BB04A5A025C}" type="datetimeFigureOut">
              <a:rPr lang="en-US" smtClean="0"/>
              <a:t>15/02/2023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3CE8EE-6998-AD46-86FA-E7575AF4FDD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18288" y="4955381"/>
            <a:ext cx="365760" cy="1714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kern="120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E9E075C-88DA-4218-8424-EC2FC6139FE1}" type="slidenum">
              <a:rPr lang="en-SG" smtClean="0"/>
              <a:pPr/>
              <a:t>‹#›</a:t>
            </a:fld>
            <a:endParaRPr lang="en-SG" dirty="0"/>
          </a:p>
        </p:txBody>
      </p:sp>
      <p:sp>
        <p:nvSpPr>
          <p:cNvPr id="9" name="Rectangle 8"/>
          <p:cNvSpPr/>
          <p:nvPr userDrawn="1"/>
        </p:nvSpPr>
        <p:spPr>
          <a:xfrm>
            <a:off x="438150" y="804782"/>
            <a:ext cx="8286750" cy="58025"/>
          </a:xfrm>
          <a:prstGeom prst="rect">
            <a:avLst/>
          </a:prstGeom>
          <a:solidFill>
            <a:srgbClr val="F582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475795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9" r:id="rId2"/>
    <p:sldLayoutId id="2147483650" r:id="rId3"/>
    <p:sldLayoutId id="2147483652" r:id="rId4"/>
    <p:sldLayoutId id="2147483653" r:id="rId5"/>
    <p:sldLayoutId id="2147483654" r:id="rId6"/>
    <p:sldLayoutId id="2147483656" r:id="rId7"/>
    <p:sldLayoutId id="2147483658" r:id="rId8"/>
    <p:sldLayoutId id="2147483661" r:id="rId9"/>
    <p:sldLayoutId id="2147483662" r:id="rId10"/>
    <p:sldLayoutId id="2147483664" r:id="rId11"/>
    <p:sldLayoutId id="2147483665" r:id="rId12"/>
    <p:sldLayoutId id="2147483666" r:id="rId13"/>
    <p:sldLayoutId id="2147483668" r:id="rId14"/>
    <p:sldLayoutId id="2147483669" r:id="rId15"/>
    <p:sldLayoutId id="2147483670" r:id="rId16"/>
    <p:sldLayoutId id="2147483671" r:id="rId17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b="1" kern="1200">
          <a:solidFill>
            <a:srgbClr val="002060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infopedia/SingHealth/Departments/Office%20for%20Organisational%20Transformation/Documents/Innovation%20Seed%20Grant%20FY22%20Cycle%202%20Funding%20Support%20Package.zip" TargetMode="Externa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63262" y="1768545"/>
            <a:ext cx="7080738" cy="973730"/>
          </a:xfrm>
        </p:spPr>
        <p:txBody>
          <a:bodyPr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</a:rPr>
              <a:t>Idea Title:</a:t>
            </a:r>
            <a:endParaRPr lang="en-SG" sz="3200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2654892"/>
            <a:ext cx="6940062" cy="64293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Name</a:t>
            </a:r>
          </a:p>
          <a:p>
            <a:r>
              <a:rPr lang="en-US" dirty="0"/>
              <a:t>Designation, Department</a:t>
            </a:r>
          </a:p>
          <a:p>
            <a:r>
              <a:rPr lang="en-US" dirty="0" smtClean="0"/>
              <a:t>Date</a:t>
            </a:r>
          </a:p>
          <a:p>
            <a:endParaRPr lang="en-SG" dirty="0"/>
          </a:p>
        </p:txBody>
      </p:sp>
      <p:sp>
        <p:nvSpPr>
          <p:cNvPr id="4" name="TextBox 3"/>
          <p:cNvSpPr txBox="1"/>
          <p:nvPr/>
        </p:nvSpPr>
        <p:spPr>
          <a:xfrm>
            <a:off x="3638981" y="0"/>
            <a:ext cx="17885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Restricted, Sensitive (Normal)</a:t>
            </a:r>
            <a:endParaRPr lang="en-US" sz="1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8046" y="284173"/>
            <a:ext cx="1390370" cy="722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163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4144200-A806-6A4E-B7F7-3EF9BBC89C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918" y="18609"/>
            <a:ext cx="8621713" cy="857250"/>
          </a:xfrm>
        </p:spPr>
        <p:txBody>
          <a:bodyPr>
            <a:normAutofit/>
          </a:bodyPr>
          <a:lstStyle/>
          <a:p>
            <a:r>
              <a:rPr lang="en-GB" sz="3000" dirty="0"/>
              <a:t>Offices already approached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9E161BD-9840-934B-9A45-506B67B5847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2576" y="1077913"/>
            <a:ext cx="8621713" cy="3250040"/>
          </a:xfrm>
          <a:noFill/>
        </p:spPr>
        <p:txBody>
          <a:bodyPr numCol="2" spcCol="180000">
            <a:normAutofit fontScale="70000" lnSpcReduction="20000"/>
          </a:bodyPr>
          <a:lstStyle/>
          <a:p>
            <a:r>
              <a:rPr lang="en-GB" dirty="0" smtClean="0"/>
              <a:t>Cluster</a:t>
            </a:r>
            <a:r>
              <a:rPr lang="en-GB" dirty="0"/>
              <a:t>: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GB" dirty="0"/>
              <a:t>ALPS Pte Ltd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GB" dirty="0"/>
              <a:t>Integrated Health Information Systems (</a:t>
            </a:r>
            <a:r>
              <a:rPr lang="en-GB" dirty="0" err="1"/>
              <a:t>IHiS</a:t>
            </a:r>
            <a:r>
              <a:rPr lang="en-GB" dirty="0"/>
              <a:t>) Pte Ltd</a:t>
            </a:r>
          </a:p>
          <a:p>
            <a:endParaRPr lang="en-GB" dirty="0"/>
          </a:p>
          <a:p>
            <a:r>
              <a:rPr lang="en-GB" dirty="0"/>
              <a:t>SingHealth: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GB" dirty="0"/>
              <a:t>SingHealth Office of Research (OOR)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GB" dirty="0"/>
              <a:t>SingHealth Office of Intellectual Property (SHIP)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GB" dirty="0"/>
              <a:t>Medical Technology Office (MTO)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GB" dirty="0"/>
              <a:t>Office for Service Transformation (OST)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GB" dirty="0"/>
              <a:t>Institute of Patient Safety &amp; Quality (IPSQ)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GB" dirty="0"/>
              <a:t>Health Services Research Centre (HSRC</a:t>
            </a:r>
            <a:r>
              <a:rPr lang="en-GB" dirty="0" smtClean="0"/>
              <a:t>)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GB" dirty="0" smtClean="0"/>
              <a:t>Office of Digital Strategy </a:t>
            </a:r>
            <a:r>
              <a:rPr lang="en-GB" dirty="0"/>
              <a:t>(</a:t>
            </a:r>
            <a:r>
              <a:rPr lang="en-GB" dirty="0" smtClean="0"/>
              <a:t>ODS)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GB" dirty="0" smtClean="0"/>
              <a:t>Office for Innovation (SHOFI)</a:t>
            </a:r>
            <a:endParaRPr lang="en-GB" dirty="0"/>
          </a:p>
          <a:p>
            <a:pPr marL="457200" lvl="1" indent="0">
              <a:buNone/>
            </a:pPr>
            <a:endParaRPr lang="en-GB" dirty="0"/>
          </a:p>
          <a:p>
            <a:r>
              <a:rPr lang="en-GB" dirty="0" smtClean="0"/>
              <a:t>Institutional </a:t>
            </a:r>
            <a:r>
              <a:rPr lang="en-US" dirty="0"/>
              <a:t>(Innovation </a:t>
            </a:r>
            <a:r>
              <a:rPr lang="en-US" dirty="0" smtClean="0"/>
              <a:t>Offices)</a:t>
            </a:r>
            <a:r>
              <a:rPr lang="en-GB" dirty="0" smtClean="0"/>
              <a:t>:</a:t>
            </a:r>
            <a:endParaRPr lang="en-GB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GB" dirty="0"/>
              <a:t>SGH Organisational Planning &amp; Performance (OPP</a:t>
            </a:r>
            <a:r>
              <a:rPr lang="en-GB" dirty="0" smtClean="0"/>
              <a:t>), </a:t>
            </a:r>
            <a:r>
              <a:rPr lang="en-US" dirty="0"/>
              <a:t>SGH</a:t>
            </a:r>
            <a:r>
              <a:rPr lang="en-US" b="1" dirty="0"/>
              <a:t> </a:t>
            </a:r>
            <a:r>
              <a:rPr lang="en-US" dirty="0"/>
              <a:t>Future Health System (FHS)</a:t>
            </a:r>
            <a:endParaRPr lang="en-GB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GB" dirty="0"/>
              <a:t>CGH Office of Innovation (OOI</a:t>
            </a:r>
            <a:r>
              <a:rPr lang="en-GB" dirty="0" smtClean="0"/>
              <a:t>)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/>
              <a:t>SKH Innovation </a:t>
            </a:r>
            <a:r>
              <a:rPr lang="en-US" dirty="0" smtClean="0"/>
              <a:t>Office</a:t>
            </a:r>
            <a:endParaRPr lang="en-GB" dirty="0" smtClean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/>
              <a:t>KKH </a:t>
            </a:r>
            <a:r>
              <a:rPr lang="en-US" dirty="0" smtClean="0"/>
              <a:t>Medical </a:t>
            </a:r>
            <a:r>
              <a:rPr lang="en-US" dirty="0"/>
              <a:t>Innovation and Care Transformation (MICT)</a:t>
            </a:r>
            <a:endParaRPr lang="en-GB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/>
              <a:t>SERI Technology Development &amp; </a:t>
            </a:r>
            <a:r>
              <a:rPr lang="en-US" dirty="0" err="1"/>
              <a:t>Commercialisation</a:t>
            </a:r>
            <a:r>
              <a:rPr lang="en-US" dirty="0"/>
              <a:t> Office (TD&amp;C) </a:t>
            </a:r>
            <a:endParaRPr lang="en-US" dirty="0" smtClean="0"/>
          </a:p>
          <a:p>
            <a:pPr lvl="1"/>
            <a:endParaRPr lang="en-GB" dirty="0"/>
          </a:p>
          <a:p>
            <a:r>
              <a:rPr lang="en-GB" dirty="0"/>
              <a:t>Other </a:t>
            </a:r>
            <a:r>
              <a:rPr lang="en-GB" i="1" dirty="0"/>
              <a:t>(please specify)</a:t>
            </a:r>
            <a:r>
              <a:rPr lang="en-GB" dirty="0"/>
              <a:t>: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GB" dirty="0" smtClean="0">
                <a:highlight>
                  <a:srgbClr val="FFFF00"/>
                </a:highlight>
              </a:rPr>
              <a:t>GAH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GB" dirty="0" smtClean="0">
                <a:highlight>
                  <a:srgbClr val="FFFF00"/>
                </a:highlight>
              </a:rPr>
              <a:t>Nursing</a:t>
            </a:r>
            <a:endParaRPr lang="en-GB" dirty="0">
              <a:highlight>
                <a:srgbClr val="FFFF00"/>
              </a:highlight>
            </a:endParaRPr>
          </a:p>
          <a:p>
            <a:pPr lvl="1"/>
            <a:endParaRPr lang="en-GB" dirty="0"/>
          </a:p>
          <a:p>
            <a:pPr lvl="1"/>
            <a:endParaRPr lang="en-GB" dirty="0"/>
          </a:p>
        </p:txBody>
      </p:sp>
      <p:sp>
        <p:nvSpPr>
          <p:cNvPr id="2" name="Rectangle 1"/>
          <p:cNvSpPr/>
          <p:nvPr/>
        </p:nvSpPr>
        <p:spPr>
          <a:xfrm>
            <a:off x="5287108" y="109410"/>
            <a:ext cx="40210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Highlight the offices that you have approached regarding this idea.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3355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AA447D9-3998-2C47-A071-BBACEA9D5B5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marL="385763" indent="-385763">
              <a:buFont typeface="+mj-lt"/>
              <a:buAutoNum type="arabicPeriod"/>
            </a:pPr>
            <a:r>
              <a:rPr lang="en-GB" sz="1400" dirty="0">
                <a:highlight>
                  <a:srgbClr val="FFFF00"/>
                </a:highlight>
              </a:rPr>
              <a:t>Beneficiaries and value proposition have been identified.</a:t>
            </a:r>
          </a:p>
          <a:p>
            <a:pPr marL="385763" indent="-385763">
              <a:buFont typeface="+mj-lt"/>
              <a:buAutoNum type="arabicPeriod"/>
            </a:pPr>
            <a:endParaRPr lang="en-GB" sz="1400" dirty="0"/>
          </a:p>
          <a:p>
            <a:pPr marL="385763" indent="-385763">
              <a:buFont typeface="+mj-lt"/>
              <a:buAutoNum type="arabicPeriod"/>
            </a:pPr>
            <a:r>
              <a:rPr lang="en-GB" sz="1400" dirty="0">
                <a:highlight>
                  <a:srgbClr val="FFFF00"/>
                </a:highlight>
              </a:rPr>
              <a:t>Identified possible partners such as schools/research institutes/companies (please list the identified partners</a:t>
            </a:r>
            <a:r>
              <a:rPr lang="en-GB" sz="1400" dirty="0" smtClean="0">
                <a:highlight>
                  <a:srgbClr val="FFFF00"/>
                </a:highlight>
              </a:rPr>
              <a:t>)</a:t>
            </a:r>
          </a:p>
          <a:p>
            <a:pPr marL="385763" indent="-385763">
              <a:buFont typeface="+mj-lt"/>
              <a:buAutoNum type="arabicPeriod"/>
            </a:pPr>
            <a:endParaRPr lang="en-GB" sz="1400" dirty="0">
              <a:highlight>
                <a:srgbClr val="FFFF00"/>
              </a:highlight>
            </a:endParaRPr>
          </a:p>
          <a:p>
            <a:pPr marL="385763" indent="-385763">
              <a:buFont typeface="+mj-lt"/>
              <a:buAutoNum type="arabicPeriod"/>
            </a:pPr>
            <a:r>
              <a:rPr lang="en-GB" sz="1400" dirty="0"/>
              <a:t>Some prototype or initial solution has been developed for testing.</a:t>
            </a:r>
          </a:p>
          <a:p>
            <a:pPr marL="385763" indent="-385763">
              <a:buFont typeface="+mj-lt"/>
              <a:buAutoNum type="arabicPeriod"/>
            </a:pPr>
            <a:r>
              <a:rPr lang="en-GB" sz="1400" dirty="0"/>
              <a:t>Prototype / initial solution is in the testing / validation phase.</a:t>
            </a:r>
          </a:p>
          <a:p>
            <a:pPr marL="385763" indent="-385763">
              <a:buFont typeface="+mj-lt"/>
              <a:buAutoNum type="arabicPeriod"/>
            </a:pPr>
            <a:r>
              <a:rPr lang="en-GB" sz="1400" dirty="0"/>
              <a:t>Buy-in from stakeholders has been identified on the testing / validation results.</a:t>
            </a:r>
          </a:p>
          <a:p>
            <a:pPr marL="385763" indent="-385763">
              <a:buFont typeface="+mj-lt"/>
              <a:buAutoNum type="arabicPeriod"/>
            </a:pPr>
            <a:r>
              <a:rPr lang="en-GB" sz="1400" dirty="0"/>
              <a:t>Prototype / initial solution has been refined into a working solution.</a:t>
            </a:r>
          </a:p>
          <a:p>
            <a:pPr marL="385763" indent="-385763">
              <a:buFont typeface="+mj-lt"/>
              <a:buAutoNum type="arabicPeriod"/>
            </a:pPr>
            <a:r>
              <a:rPr lang="en-GB" sz="1400" dirty="0"/>
              <a:t>Working solution has been deployed on a small scale.</a:t>
            </a:r>
          </a:p>
          <a:p>
            <a:pPr marL="385763" indent="-385763">
              <a:buFont typeface="+mj-lt"/>
              <a:buAutoNum type="arabicPeriod"/>
            </a:pPr>
            <a:r>
              <a:rPr lang="en-GB" sz="1400" dirty="0"/>
              <a:t>Solution has been planned for scaling up / adoption.</a:t>
            </a:r>
          </a:p>
          <a:p>
            <a:pPr marL="385763" indent="-385763">
              <a:buFont typeface="+mj-lt"/>
              <a:buAutoNum type="arabicPeriod"/>
            </a:pPr>
            <a:r>
              <a:rPr lang="en-GB" sz="1400" dirty="0"/>
              <a:t>Solution is ready for commercialisation / has been implemented.</a:t>
            </a:r>
          </a:p>
          <a:p>
            <a:pPr marL="385763" indent="-385763">
              <a:buFont typeface="+mj-lt"/>
              <a:buAutoNum type="arabicPeriod" startAt="3"/>
            </a:pPr>
            <a:endParaRPr lang="en-GB" sz="1400" dirty="0"/>
          </a:p>
          <a:p>
            <a:endParaRPr lang="en-GB" sz="1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FC702AF-F09C-B14C-AB18-588C7A301B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22" y="0"/>
            <a:ext cx="8621713" cy="857250"/>
          </a:xfrm>
        </p:spPr>
        <p:txBody>
          <a:bodyPr>
            <a:normAutofit/>
          </a:bodyPr>
          <a:lstStyle/>
          <a:p>
            <a:r>
              <a:rPr lang="en-GB" sz="3000" dirty="0"/>
              <a:t>Progress of Idea Development</a:t>
            </a:r>
          </a:p>
        </p:txBody>
      </p:sp>
      <p:sp>
        <p:nvSpPr>
          <p:cNvPr id="4" name="Rectangle 3"/>
          <p:cNvSpPr/>
          <p:nvPr/>
        </p:nvSpPr>
        <p:spPr>
          <a:xfrm>
            <a:off x="5802923" y="156774"/>
            <a:ext cx="2972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Highlight the stage(s) where your idea is currently at.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680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4144200-A806-6A4E-B7F7-3EF9BBC89C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91" y="49466"/>
            <a:ext cx="8621713" cy="857250"/>
          </a:xfrm>
        </p:spPr>
        <p:txBody>
          <a:bodyPr>
            <a:normAutofit/>
          </a:bodyPr>
          <a:lstStyle/>
          <a:p>
            <a:r>
              <a:rPr lang="en-GB" sz="3000" dirty="0"/>
              <a:t>Other factors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714282-6F4C-F549-B3AA-F0B23F13F59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dirty="0"/>
              <a:t>Have you applied for funding and what is the status of application? </a:t>
            </a:r>
            <a:r>
              <a:rPr lang="en-GB" b="1" dirty="0"/>
              <a:t>(</a:t>
            </a:r>
            <a:r>
              <a:rPr lang="en-GB" b="1" dirty="0">
                <a:highlight>
                  <a:srgbClr val="FFFF00"/>
                </a:highlight>
                <a:latin typeface="+mn-lt"/>
                <a:cs typeface="+mn-cs"/>
              </a:rPr>
              <a:t>Please highlight)</a:t>
            </a:r>
          </a:p>
          <a:p>
            <a:pPr lvl="1"/>
            <a:r>
              <a:rPr lang="en-GB" b="1" dirty="0" smtClean="0"/>
              <a:t>Require </a:t>
            </a:r>
            <a:r>
              <a:rPr lang="en-GB" b="1" dirty="0"/>
              <a:t>seed funding </a:t>
            </a:r>
            <a:r>
              <a:rPr lang="en-GB" b="1" dirty="0" smtClean="0"/>
              <a:t>from Innovation Seed Grant </a:t>
            </a:r>
            <a:r>
              <a:rPr lang="en-GB" dirty="0" smtClean="0"/>
              <a:t>(up to $25k </a:t>
            </a:r>
            <a:r>
              <a:rPr lang="en-GB" dirty="0"/>
              <a:t>for </a:t>
            </a:r>
            <a:r>
              <a:rPr lang="en-GB" dirty="0" smtClean="0"/>
              <a:t>prototyping – Please complete Annex A - Budget)</a:t>
            </a:r>
            <a:endParaRPr lang="en-GB" dirty="0"/>
          </a:p>
          <a:p>
            <a:pPr lvl="1"/>
            <a:r>
              <a:rPr lang="en-GB" b="1" dirty="0"/>
              <a:t>In process of application </a:t>
            </a:r>
            <a:r>
              <a:rPr lang="en-GB" dirty="0"/>
              <a:t>(Please specify the name of the grant applied)</a:t>
            </a:r>
          </a:p>
          <a:p>
            <a:pPr lvl="1"/>
            <a:r>
              <a:rPr lang="en-GB" b="1" dirty="0"/>
              <a:t>Approved for funding </a:t>
            </a:r>
            <a:r>
              <a:rPr lang="en-GB" dirty="0"/>
              <a:t>(Please specify the name of the grant which was awarded)</a:t>
            </a:r>
          </a:p>
          <a:p>
            <a:pPr lvl="1"/>
            <a:r>
              <a:rPr lang="en-GB" b="1" dirty="0"/>
              <a:t>Rejected for funding (</a:t>
            </a:r>
            <a:r>
              <a:rPr lang="en-GB" dirty="0"/>
              <a:t>If the application was rejected, please share the reasons for rejection)</a:t>
            </a:r>
          </a:p>
          <a:p>
            <a:pPr marL="0" indent="0">
              <a:buNone/>
            </a:pPr>
            <a:endParaRPr lang="en-GB" dirty="0"/>
          </a:p>
          <a:p>
            <a:pPr lvl="1"/>
            <a:endParaRPr lang="en-GB" dirty="0"/>
          </a:p>
          <a:p>
            <a:r>
              <a:rPr lang="en-GB" dirty="0"/>
              <a:t>How confident are you of implementing this idea at the moment? </a:t>
            </a:r>
            <a:r>
              <a:rPr lang="en-GB" i="1" dirty="0"/>
              <a:t>(Please highlight)</a:t>
            </a:r>
          </a:p>
          <a:p>
            <a:pPr lvl="1"/>
            <a:r>
              <a:rPr lang="en-GB" b="1" dirty="0"/>
              <a:t>1: Not at all confident</a:t>
            </a:r>
          </a:p>
          <a:p>
            <a:pPr lvl="1"/>
            <a:r>
              <a:rPr lang="en-GB" b="1" dirty="0">
                <a:highlight>
                  <a:srgbClr val="FFFF00"/>
                </a:highlight>
              </a:rPr>
              <a:t>2: Not very confident</a:t>
            </a:r>
          </a:p>
          <a:p>
            <a:pPr lvl="1"/>
            <a:r>
              <a:rPr lang="en-GB" b="1" dirty="0"/>
              <a:t>3: Somewhat confident</a:t>
            </a:r>
          </a:p>
          <a:p>
            <a:pPr lvl="1"/>
            <a:r>
              <a:rPr lang="en-GB" b="1" dirty="0"/>
              <a:t>4: Very confident</a:t>
            </a:r>
          </a:p>
          <a:p>
            <a:pPr lvl="1"/>
            <a:endParaRPr lang="en-GB" dirty="0"/>
          </a:p>
          <a:p>
            <a:endParaRPr lang="en-GB" dirty="0"/>
          </a:p>
        </p:txBody>
      </p:sp>
      <p:sp>
        <p:nvSpPr>
          <p:cNvPr id="2" name="Rectangle 1"/>
          <p:cNvSpPr/>
          <p:nvPr/>
        </p:nvSpPr>
        <p:spPr>
          <a:xfrm>
            <a:off x="2883878" y="150744"/>
            <a:ext cx="62601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Please complete the following for the panellists to better understand the status of your idea / project.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0455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282576" y="965567"/>
            <a:ext cx="8621713" cy="2157657"/>
          </a:xfrm>
        </p:spPr>
        <p:txBody>
          <a:bodyPr>
            <a:normAutofit/>
          </a:bodyPr>
          <a:lstStyle/>
          <a:p>
            <a:r>
              <a:rPr lang="en-US" sz="1400" dirty="0"/>
              <a:t>The </a:t>
            </a:r>
            <a:r>
              <a:rPr lang="en-US" sz="1400" dirty="0" smtClean="0"/>
              <a:t>Innovation Seed Fund offers </a:t>
            </a:r>
            <a:r>
              <a:rPr lang="en-US" sz="1400" dirty="0"/>
              <a:t>funding support of </a:t>
            </a:r>
            <a:r>
              <a:rPr lang="en-US" sz="1400" b="1" dirty="0"/>
              <a:t>up to </a:t>
            </a:r>
            <a:r>
              <a:rPr lang="en-US" sz="1400" b="1" dirty="0" smtClean="0"/>
              <a:t>S$25,000 per </a:t>
            </a:r>
            <a:r>
              <a:rPr lang="en-US" sz="1400" b="1" dirty="0" smtClean="0"/>
              <a:t>project </a:t>
            </a:r>
            <a:r>
              <a:rPr lang="en-US" sz="1400" dirty="0" smtClean="0"/>
              <a:t>for ideas which requires early prototyping funding support.</a:t>
            </a:r>
          </a:p>
          <a:p>
            <a:r>
              <a:rPr lang="en-US" sz="1400" dirty="0" smtClean="0"/>
              <a:t>If </a:t>
            </a:r>
            <a:r>
              <a:rPr lang="en-US" sz="1400" dirty="0"/>
              <a:t>you are intending to submit for funding </a:t>
            </a:r>
            <a:r>
              <a:rPr lang="en-US" sz="1400" dirty="0" smtClean="0"/>
              <a:t>support, kindly </a:t>
            </a:r>
            <a:r>
              <a:rPr lang="en-US" sz="1400" dirty="0"/>
              <a:t>provide </a:t>
            </a:r>
            <a:r>
              <a:rPr lang="en-US" sz="1400" dirty="0" smtClean="0"/>
              <a:t>a </a:t>
            </a:r>
            <a:r>
              <a:rPr lang="en-US" sz="1400" dirty="0"/>
              <a:t>projected </a:t>
            </a:r>
            <a:r>
              <a:rPr lang="en-US" sz="1400" b="1" dirty="0"/>
              <a:t>estimate </a:t>
            </a:r>
            <a:r>
              <a:rPr lang="en-US" sz="1400" dirty="0"/>
              <a:t>of your foreseeable expenses in </a:t>
            </a:r>
            <a:r>
              <a:rPr lang="en-US" sz="1400" dirty="0" smtClean="0"/>
              <a:t>the table below</a:t>
            </a:r>
          </a:p>
          <a:p>
            <a:r>
              <a:rPr lang="en-SG" sz="1400" dirty="0" smtClean="0">
                <a:ea typeface="Segoe UI Emoji" panose="020B0502040204020203" pitchFamily="34" charset="0"/>
              </a:rPr>
              <a:t>You should also apply </a:t>
            </a:r>
            <a:r>
              <a:rPr lang="en-SG" sz="1400" dirty="0">
                <a:ea typeface="Segoe UI Emoji" panose="020B0502040204020203" pitchFamily="34" charset="0"/>
              </a:rPr>
              <a:t>for </a:t>
            </a:r>
            <a:r>
              <a:rPr lang="en-SG" sz="1400" b="1" dirty="0" smtClean="0">
                <a:ea typeface="Segoe UI Emoji" panose="020B0502040204020203" pitchFamily="34" charset="0"/>
              </a:rPr>
              <a:t>FY2023 </a:t>
            </a:r>
            <a:r>
              <a:rPr lang="en-SG" sz="1400" b="1" dirty="0">
                <a:ea typeface="Segoe UI Emoji" panose="020B0502040204020203" pitchFamily="34" charset="0"/>
              </a:rPr>
              <a:t>Cycle </a:t>
            </a:r>
            <a:r>
              <a:rPr lang="en-SG" sz="1400" b="1" dirty="0" smtClean="0">
                <a:ea typeface="Segoe UI Emoji" panose="020B0502040204020203" pitchFamily="34" charset="0"/>
              </a:rPr>
              <a:t>2 </a:t>
            </a:r>
            <a:r>
              <a:rPr lang="en-SG" sz="1400" b="1" dirty="0">
                <a:ea typeface="Segoe UI Emoji" panose="020B0502040204020203" pitchFamily="34" charset="0"/>
              </a:rPr>
              <a:t>ACP Programme Funding - Innovation Seed </a:t>
            </a:r>
            <a:r>
              <a:rPr lang="en-SG" sz="1400" b="1" dirty="0" smtClean="0">
                <a:ea typeface="Segoe UI Emoji" panose="020B0502040204020203" pitchFamily="34" charset="0"/>
              </a:rPr>
              <a:t>Grant (ISG). </a:t>
            </a:r>
            <a:r>
              <a:rPr lang="en-GB" sz="1400" dirty="0">
                <a:ea typeface="Segoe UI Emoji" panose="020B0502040204020203" pitchFamily="34" charset="0"/>
              </a:rPr>
              <a:t>Download the application forms </a:t>
            </a:r>
            <a:r>
              <a:rPr lang="en-GB" sz="1400" dirty="0">
                <a:ea typeface="Segoe UI Emoji" panose="020B0502040204020203" pitchFamily="34" charset="0"/>
                <a:hlinkClick r:id="rId2"/>
              </a:rPr>
              <a:t>here</a:t>
            </a:r>
            <a:r>
              <a:rPr lang="en-GB" sz="1400" dirty="0" smtClean="0">
                <a:ea typeface="Segoe UI Emoji" panose="020B0502040204020203" pitchFamily="34" charset="0"/>
              </a:rPr>
              <a:t>.</a:t>
            </a:r>
          </a:p>
          <a:p>
            <a:pPr lvl="1"/>
            <a:r>
              <a:rPr lang="en-GB" sz="1100" dirty="0"/>
              <a:t>The </a:t>
            </a:r>
            <a:r>
              <a:rPr lang="en-GB" sz="1100" b="1" dirty="0"/>
              <a:t>closing date</a:t>
            </a:r>
            <a:r>
              <a:rPr lang="en-GB" sz="1100" dirty="0"/>
              <a:t> for Innovation Seed Grant is </a:t>
            </a:r>
            <a:r>
              <a:rPr lang="en-GB" sz="1100" b="1" dirty="0" smtClean="0">
                <a:solidFill>
                  <a:srgbClr val="E84E0E"/>
                </a:solidFill>
                <a:ea typeface="Segoe UI Emoji" panose="020B0502040204020203" pitchFamily="34" charset="0"/>
              </a:rPr>
              <a:t>26 Apr 2023, Wed.</a:t>
            </a:r>
            <a:endParaRPr lang="en-GB" sz="1100" b="1" dirty="0">
              <a:solidFill>
                <a:srgbClr val="E84E0E"/>
              </a:solidFill>
              <a:ea typeface="Segoe UI Emoji" panose="020B0502040204020203" pitchFamily="34" charset="0"/>
            </a:endParaRPr>
          </a:p>
          <a:p>
            <a:pPr lvl="1"/>
            <a:r>
              <a:rPr lang="en-SG" sz="1100" dirty="0">
                <a:ea typeface="Segoe UI Emoji" panose="020B0502040204020203" pitchFamily="34" charset="0"/>
              </a:rPr>
              <a:t>Please refer to your respective ACP Administrators on the internal processes and </a:t>
            </a:r>
            <a:r>
              <a:rPr lang="en-SG" sz="1100" b="1" dirty="0" smtClean="0">
                <a:solidFill>
                  <a:srgbClr val="E84E0E"/>
                </a:solidFill>
                <a:ea typeface="Segoe UI Emoji" panose="020B0502040204020203" pitchFamily="34" charset="0"/>
              </a:rPr>
              <a:t>internal deadlines</a:t>
            </a:r>
            <a:r>
              <a:rPr lang="en-SG" sz="1100" dirty="0">
                <a:ea typeface="Segoe UI Emoji" panose="020B0502040204020203" pitchFamily="34" charset="0"/>
              </a:rPr>
              <a:t>. All submissions must be made </a:t>
            </a:r>
            <a:r>
              <a:rPr lang="en-SG" sz="1100" b="1" dirty="0">
                <a:ea typeface="Segoe UI Emoji" panose="020B0502040204020203" pitchFamily="34" charset="0"/>
              </a:rPr>
              <a:t>via ACP</a:t>
            </a:r>
            <a:r>
              <a:rPr lang="en-GB" sz="1100" dirty="0">
                <a:ea typeface="Segoe UI Emoji" panose="020B0502040204020203" pitchFamily="34" charset="0"/>
              </a:rPr>
              <a:t>.</a:t>
            </a:r>
          </a:p>
          <a:p>
            <a:pPr lvl="1"/>
            <a:endParaRPr lang="en-GB" sz="1100" dirty="0">
              <a:ea typeface="Segoe UI Emoji" panose="020B0502040204020203" pitchFamily="34" charset="0"/>
            </a:endParaRPr>
          </a:p>
          <a:p>
            <a:endParaRPr lang="en-US" sz="1400" dirty="0" smtClean="0"/>
          </a:p>
          <a:p>
            <a:endParaRPr lang="en-US" sz="1400" dirty="0" smtClean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Annex A - Budget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4003689"/>
              </p:ext>
            </p:extLst>
          </p:nvPr>
        </p:nvGraphicFramePr>
        <p:xfrm>
          <a:off x="152400" y="3123224"/>
          <a:ext cx="8862646" cy="14577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6202">
                  <a:extLst>
                    <a:ext uri="{9D8B030D-6E8A-4147-A177-3AD203B41FA5}">
                      <a16:colId xmlns:a16="http://schemas.microsoft.com/office/drawing/2014/main" val="2133033352"/>
                    </a:ext>
                  </a:extLst>
                </a:gridCol>
                <a:gridCol w="2928857">
                  <a:extLst>
                    <a:ext uri="{9D8B030D-6E8A-4147-A177-3AD203B41FA5}">
                      <a16:colId xmlns:a16="http://schemas.microsoft.com/office/drawing/2014/main" val="713023291"/>
                    </a:ext>
                  </a:extLst>
                </a:gridCol>
                <a:gridCol w="1772529">
                  <a:extLst>
                    <a:ext uri="{9D8B030D-6E8A-4147-A177-3AD203B41FA5}">
                      <a16:colId xmlns:a16="http://schemas.microsoft.com/office/drawing/2014/main" val="223722029"/>
                    </a:ext>
                  </a:extLst>
                </a:gridCol>
                <a:gridCol w="1772529">
                  <a:extLst>
                    <a:ext uri="{9D8B030D-6E8A-4147-A177-3AD203B41FA5}">
                      <a16:colId xmlns:a16="http://schemas.microsoft.com/office/drawing/2014/main" val="1769136561"/>
                    </a:ext>
                  </a:extLst>
                </a:gridCol>
                <a:gridCol w="1772529">
                  <a:extLst>
                    <a:ext uri="{9D8B030D-6E8A-4147-A177-3AD203B41FA5}">
                      <a16:colId xmlns:a16="http://schemas.microsoft.com/office/drawing/2014/main" val="3560781229"/>
                    </a:ext>
                  </a:extLst>
                </a:gridCol>
              </a:tblGrid>
              <a:tr h="36043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S/N</a:t>
                      </a:r>
                      <a:endParaRPr lang="en-US" sz="1400" b="0" i="0" u="none" strike="noStrike" kern="1200" baseline="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Item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Justification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Quantity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Total Cost</a:t>
                      </a:r>
                      <a:r>
                        <a:rPr lang="en-US" sz="1400" baseline="0" dirty="0" smtClean="0"/>
                        <a:t> (SGD)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3585672"/>
                  </a:ext>
                </a:extLst>
              </a:tr>
              <a:tr h="36043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6935585"/>
                  </a:ext>
                </a:extLst>
              </a:tr>
              <a:tr h="36043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1744942"/>
                  </a:ext>
                </a:extLst>
              </a:tr>
              <a:tr h="36043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50176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010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4144200-A806-6A4E-B7F7-3EF9BBC89C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92" y="0"/>
            <a:ext cx="8621713" cy="857250"/>
          </a:xfrm>
        </p:spPr>
        <p:txBody>
          <a:bodyPr>
            <a:normAutofit/>
          </a:bodyPr>
          <a:lstStyle/>
          <a:p>
            <a:r>
              <a:rPr lang="en-GB" sz="3000" dirty="0" smtClean="0"/>
              <a:t>Problem</a:t>
            </a:r>
            <a:r>
              <a:rPr lang="en-GB" dirty="0"/>
              <a:t> </a:t>
            </a:r>
            <a:endParaRPr lang="en-GB" dirty="0">
              <a:highlight>
                <a:srgbClr val="FFFF00"/>
              </a:highlight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2063262" y="84023"/>
            <a:ext cx="7080738" cy="959331"/>
          </a:xfrm>
          <a:solidFill>
            <a:srgbClr val="FFFF00"/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200" dirty="0" smtClean="0"/>
              <a:t>Please state the background and magnitude of the problem: </a:t>
            </a:r>
          </a:p>
          <a:p>
            <a:pPr marL="0" indent="0">
              <a:buNone/>
            </a:pPr>
            <a:r>
              <a:rPr lang="en-US" sz="1200" dirty="0" smtClean="0"/>
              <a:t>1. What is the problem? Describe the background and problem that needs to be solved</a:t>
            </a:r>
          </a:p>
          <a:p>
            <a:pPr marL="0" indent="0">
              <a:buNone/>
            </a:pPr>
            <a:r>
              <a:rPr lang="en-US" sz="1200" dirty="0" smtClean="0"/>
              <a:t>2. What’s the current work-around and it’s limitations?</a:t>
            </a:r>
          </a:p>
          <a:p>
            <a:pPr marL="0" indent="0">
              <a:buNone/>
            </a:pPr>
            <a:r>
              <a:rPr lang="en-US" sz="1200" dirty="0" smtClean="0"/>
              <a:t>3. How big is the problem? I.e. Extent of the problem/gap/clinical need? Incidence and /or prevalence? </a:t>
            </a:r>
          </a:p>
        </p:txBody>
      </p:sp>
    </p:spTree>
    <p:extLst>
      <p:ext uri="{BB962C8B-B14F-4D97-AF65-F5344CB8AC3E}">
        <p14:creationId xmlns:p14="http://schemas.microsoft.com/office/powerpoint/2010/main" val="2045939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4144200-A806-6A4E-B7F7-3EF9BBC89C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92" y="0"/>
            <a:ext cx="8621713" cy="857250"/>
          </a:xfrm>
        </p:spPr>
        <p:txBody>
          <a:bodyPr>
            <a:normAutofit/>
          </a:bodyPr>
          <a:lstStyle/>
          <a:p>
            <a:r>
              <a:rPr lang="en-GB" sz="3000" dirty="0"/>
              <a:t>Proposed Idea </a:t>
            </a:r>
            <a:endParaRPr lang="en-GB" sz="3000" dirty="0">
              <a:highlight>
                <a:srgbClr val="FFFF00"/>
              </a:highlight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3124814" y="274736"/>
            <a:ext cx="58732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In this slide, briefly describe the solution to the problem described.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1042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326568" y="709667"/>
            <a:ext cx="8658128" cy="3263504"/>
          </a:xfrm>
          <a:prstGeom prst="rect">
            <a:avLst/>
          </a:prstGeom>
        </p:spPr>
        <p:txBody>
          <a:bodyPr>
            <a:normAutofit/>
          </a:bodyPr>
          <a:lstStyle>
            <a:lvl1pPr marL="457189" indent="-457189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990575" indent="-380990" algn="l" defTabSz="609585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523962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2133547" indent="-304792" algn="l" defTabSz="609585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743131" indent="-304792" algn="l" defTabSz="609585" rtl="0" eaLnBrk="1" latinLnBrk="0" hangingPunct="1">
              <a:spcBef>
                <a:spcPct val="20000"/>
              </a:spcBef>
              <a:buFont typeface="Arial"/>
              <a:buChar char="»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335271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0">
              <a:spcBef>
                <a:spcPts val="0"/>
              </a:spcBef>
              <a:buNone/>
            </a:pPr>
            <a:endParaRPr lang="en-US" sz="1500" dirty="0">
              <a:solidFill>
                <a:prstClr val="black"/>
              </a:solidFill>
            </a:endParaRPr>
          </a:p>
          <a:p>
            <a:pPr marL="557213" lvl="1" indent="-214313">
              <a:spcBef>
                <a:spcPts val="0"/>
              </a:spcBef>
            </a:pPr>
            <a:r>
              <a:rPr lang="en-SG" sz="1500" dirty="0">
                <a:solidFill>
                  <a:prstClr val="black"/>
                </a:solidFill>
              </a:rPr>
              <a:t>If the innovation is adopted : how many people (staff/patients) would receive services that were changed? </a:t>
            </a:r>
          </a:p>
          <a:p>
            <a:pPr marL="342900" lvl="1" indent="0">
              <a:spcBef>
                <a:spcPts val="0"/>
              </a:spcBef>
              <a:buNone/>
            </a:pPr>
            <a:endParaRPr lang="en-SG" sz="1500" dirty="0">
              <a:solidFill>
                <a:prstClr val="black"/>
              </a:solidFill>
            </a:endParaRPr>
          </a:p>
          <a:p>
            <a:pPr marL="557213" lvl="1" indent="-214313">
              <a:spcBef>
                <a:spcPts val="0"/>
              </a:spcBef>
            </a:pPr>
            <a:r>
              <a:rPr lang="en-SG" sz="1500" dirty="0">
                <a:solidFill>
                  <a:prstClr val="black"/>
                </a:solidFill>
              </a:rPr>
              <a:t>What outcome measures could be used to show benefit? You may use the table below</a:t>
            </a:r>
            <a:endParaRPr lang="en-US" sz="1500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en-US" sz="15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4392933"/>
              </p:ext>
            </p:extLst>
          </p:nvPr>
        </p:nvGraphicFramePr>
        <p:xfrm>
          <a:off x="175846" y="2022869"/>
          <a:ext cx="8663354" cy="2363470"/>
        </p:xfrm>
        <a:graphic>
          <a:graphicData uri="http://schemas.openxmlformats.org/drawingml/2006/table">
            <a:tbl>
              <a:tblPr/>
              <a:tblGrid>
                <a:gridCol w="6743471">
                  <a:extLst>
                    <a:ext uri="{9D8B030D-6E8A-4147-A177-3AD203B41FA5}">
                      <a16:colId xmlns:a16="http://schemas.microsoft.com/office/drawing/2014/main" val="3031856070"/>
                    </a:ext>
                  </a:extLst>
                </a:gridCol>
                <a:gridCol w="1919883">
                  <a:extLst>
                    <a:ext uri="{9D8B030D-6E8A-4147-A177-3AD203B41FA5}">
                      <a16:colId xmlns:a16="http://schemas.microsoft.com/office/drawing/2014/main" val="3833650526"/>
                    </a:ext>
                  </a:extLst>
                </a:gridCol>
              </a:tblGrid>
              <a:tr h="1450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SG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DengXian"/>
                          <a:cs typeface="Arial" panose="020B0604020202020204" pitchFamily="34" charset="0"/>
                        </a:rPr>
                        <a:t>Impact Assessment Indicator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SG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DengXian"/>
                          <a:cs typeface="Arial" panose="020B0604020202020204" pitchFamily="34" charset="0"/>
                        </a:rPr>
                        <a:t>Remarks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1218987"/>
                  </a:ext>
                </a:extLst>
              </a:tr>
              <a:tr h="875981">
                <a:tc>
                  <a:txBody>
                    <a:bodyPr/>
                    <a:lstStyle/>
                    <a:p>
                      <a:pPr marL="285750" marR="0" indent="-28575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SG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DengXian"/>
                          <a:cs typeface="Arial" panose="020B0604020202020204" pitchFamily="34" charset="0"/>
                        </a:rPr>
                        <a:t>List possible measures </a:t>
                      </a:r>
                      <a:r>
                        <a:rPr lang="en-SG" sz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DengXian"/>
                          <a:cs typeface="Arial" panose="020B0604020202020204" pitchFamily="34" charset="0"/>
                        </a:rPr>
                        <a:t>eg</a:t>
                      </a:r>
                      <a:r>
                        <a:rPr lang="en-SG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DengXian"/>
                          <a:cs typeface="Arial" panose="020B0604020202020204" pitchFamily="34" charset="0"/>
                        </a:rPr>
                        <a:t> improved patient care/safety: improved PROMs (patient related outcomes measures)/ patient experience/cost and time savings for patients/less adverse events.</a:t>
                      </a:r>
                    </a:p>
                    <a:p>
                      <a:pPr marL="285750" marR="0" indent="-28575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SG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DengXian"/>
                          <a:cs typeface="Arial" panose="020B0604020202020204" pitchFamily="34" charset="0"/>
                        </a:rPr>
                        <a:t>Estimated Institution</a:t>
                      </a:r>
                      <a:r>
                        <a:rPr lang="en-SG" sz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DengXian"/>
                          <a:cs typeface="Arial" panose="020B0604020202020204" pitchFamily="34" charset="0"/>
                        </a:rPr>
                        <a:t> or cluster wide or national level</a:t>
                      </a:r>
                    </a:p>
                    <a:p>
                      <a:pPr marL="285750" marR="0" indent="-28575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SG" sz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DengXian"/>
                          <a:cs typeface="Arial" panose="020B0604020202020204" pitchFamily="34" charset="0"/>
                        </a:rPr>
                        <a:t>Please cite references/ methods as applicable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SG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645336"/>
                  </a:ext>
                </a:extLst>
              </a:tr>
              <a:tr h="730910">
                <a:tc>
                  <a:txBody>
                    <a:bodyPr/>
                    <a:lstStyle/>
                    <a:p>
                      <a:pPr marL="285750" marR="0" indent="-28575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kumimoji="0" lang="en-SG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DengXian"/>
                          <a:cs typeface="Arial" panose="020B0604020202020204" pitchFamily="34" charset="0"/>
                        </a:rPr>
                        <a:t>List possible measures </a:t>
                      </a:r>
                      <a:r>
                        <a:rPr kumimoji="0" lang="en-SG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DengXian"/>
                          <a:cs typeface="Arial" panose="020B0604020202020204" pitchFamily="34" charset="0"/>
                        </a:rPr>
                        <a:t>eg</a:t>
                      </a:r>
                      <a:r>
                        <a:rPr kumimoji="0" lang="en-SG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DengXian"/>
                          <a:cs typeface="Arial" panose="020B0604020202020204" pitchFamily="34" charset="0"/>
                        </a:rPr>
                        <a:t>. Improved healthcare productivity (cost and time savings)/Improved healthcare professional experience</a:t>
                      </a:r>
                    </a:p>
                    <a:p>
                      <a:pPr marL="285750" marR="0" indent="-28575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SG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DengXian"/>
                          <a:cs typeface="Arial" panose="020B0604020202020204" pitchFamily="34" charset="0"/>
                        </a:rPr>
                        <a:t>Institution</a:t>
                      </a:r>
                      <a:r>
                        <a:rPr lang="en-SG" sz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DengXian"/>
                          <a:cs typeface="Arial" panose="020B0604020202020204" pitchFamily="34" charset="0"/>
                        </a:rPr>
                        <a:t> or cluster wide or national level</a:t>
                      </a:r>
                    </a:p>
                    <a:p>
                      <a:pPr marL="285750" marR="0" indent="-28575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SG" sz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DengXian"/>
                          <a:cs typeface="Arial" panose="020B0604020202020204" pitchFamily="34" charset="0"/>
                        </a:rPr>
                        <a:t>Please cite references/methods as applicable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SG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9417298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175846" y="129256"/>
            <a:ext cx="805375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000" b="1" dirty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Potential Impact</a:t>
            </a:r>
            <a:endParaRPr lang="en-US" sz="3000" b="1" dirty="0">
              <a:solidFill>
                <a:srgbClr val="00206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223846" y="160034"/>
            <a:ext cx="58045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In this slide, briefly describe the impact of the problem and solution e.g. no. of healthcare workers / patients affected and how they will benefit.</a:t>
            </a:r>
            <a:endParaRPr lang="en-US" sz="1400" dirty="0"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5534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87569" y="3419"/>
            <a:ext cx="8956431" cy="758581"/>
          </a:xfrm>
        </p:spPr>
        <p:txBody>
          <a:bodyPr>
            <a:noAutofit/>
          </a:bodyPr>
          <a:lstStyle/>
          <a:p>
            <a:r>
              <a:rPr lang="en-US" sz="2800" dirty="0"/>
              <a:t>Are there any similar solutions in the market currently?</a:t>
            </a:r>
          </a:p>
        </p:txBody>
      </p:sp>
      <p:sp>
        <p:nvSpPr>
          <p:cNvPr id="2" name="Rectangle 1"/>
          <p:cNvSpPr/>
          <p:nvPr/>
        </p:nvSpPr>
        <p:spPr>
          <a:xfrm>
            <a:off x="4747846" y="382709"/>
            <a:ext cx="43961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Please share your search on:</a:t>
            </a:r>
          </a:p>
          <a:p>
            <a:r>
              <a:rPr lang="en-US" sz="1200" dirty="0" smtClean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1. Existing </a:t>
            </a:r>
            <a:r>
              <a:rPr lang="en-US" sz="12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market ready solutions</a:t>
            </a:r>
          </a:p>
          <a:p>
            <a:r>
              <a:rPr lang="en-US" sz="1200" dirty="0" smtClean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2. Whether </a:t>
            </a:r>
            <a:r>
              <a:rPr lang="en-US" sz="12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the existing solutions can meet your needs</a:t>
            </a:r>
          </a:p>
          <a:p>
            <a:r>
              <a:rPr lang="en-US" sz="1200" dirty="0" smtClean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3. Publication </a:t>
            </a:r>
            <a:r>
              <a:rPr lang="en-US" sz="12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review/tech scan of market ready </a:t>
            </a:r>
            <a:r>
              <a:rPr lang="en-US" sz="1200" dirty="0" smtClean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products</a:t>
            </a:r>
          </a:p>
        </p:txBody>
      </p:sp>
    </p:spTree>
    <p:extLst>
      <p:ext uri="{BB962C8B-B14F-4D97-AF65-F5344CB8AC3E}">
        <p14:creationId xmlns:p14="http://schemas.microsoft.com/office/powerpoint/2010/main" val="226488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4144200-A806-6A4E-B7F7-3EF9BBC89C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899" y="26865"/>
            <a:ext cx="8621713" cy="857250"/>
          </a:xfrm>
        </p:spPr>
        <p:txBody>
          <a:bodyPr>
            <a:normAutofit/>
          </a:bodyPr>
          <a:lstStyle/>
          <a:p>
            <a:r>
              <a:rPr lang="en-GB" sz="3000" dirty="0"/>
              <a:t>Foreseeable </a:t>
            </a:r>
            <a:r>
              <a:rPr lang="en-GB" sz="3000" dirty="0" smtClean="0"/>
              <a:t>Challenges</a:t>
            </a:r>
            <a:endParaRPr lang="en-GB" dirty="0">
              <a:highlight>
                <a:srgbClr val="FFFF00"/>
              </a:highligh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665784" y="132324"/>
            <a:ext cx="44782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In this slide, explain the challenges in the implementation of the proposed idea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30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4144200-A806-6A4E-B7F7-3EF9BBC89C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576" y="15142"/>
            <a:ext cx="8621713" cy="857250"/>
          </a:xfrm>
        </p:spPr>
        <p:txBody>
          <a:bodyPr>
            <a:normAutofit/>
          </a:bodyPr>
          <a:lstStyle/>
          <a:p>
            <a:r>
              <a:rPr lang="en-GB" sz="3000" dirty="0"/>
              <a:t>Expertise needed and queries to address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C1C501D7-5726-694A-B2FC-3EA9176F82C0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31481683"/>
              </p:ext>
            </p:extLst>
          </p:nvPr>
        </p:nvGraphicFramePr>
        <p:xfrm>
          <a:off x="282576" y="1599821"/>
          <a:ext cx="8622507" cy="30073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6627">
                  <a:extLst>
                    <a:ext uri="{9D8B030D-6E8A-4147-A177-3AD203B41FA5}">
                      <a16:colId xmlns:a16="http://schemas.microsoft.com/office/drawing/2014/main" val="3406262748"/>
                    </a:ext>
                  </a:extLst>
                </a:gridCol>
                <a:gridCol w="6105880">
                  <a:extLst>
                    <a:ext uri="{9D8B030D-6E8A-4147-A177-3AD203B41FA5}">
                      <a16:colId xmlns:a16="http://schemas.microsoft.com/office/drawing/2014/main" val="584097381"/>
                    </a:ext>
                  </a:extLst>
                </a:gridCol>
              </a:tblGrid>
              <a:tr h="280346">
                <a:tc>
                  <a:txBody>
                    <a:bodyPr/>
                    <a:lstStyle/>
                    <a:p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 of Expertise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Questions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457978415"/>
                  </a:ext>
                </a:extLst>
              </a:tr>
              <a:tr h="280346">
                <a:tc>
                  <a:txBody>
                    <a:bodyPr/>
                    <a:lstStyle/>
                    <a:p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Prototyping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546111990"/>
                  </a:ext>
                </a:extLst>
              </a:tr>
              <a:tr h="484233">
                <a:tc>
                  <a:txBody>
                    <a:bodyPr/>
                    <a:lstStyle/>
                    <a:p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Design thinking / quality improvement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4252361109"/>
                  </a:ext>
                </a:extLst>
              </a:tr>
              <a:tr h="280346">
                <a:tc>
                  <a:txBody>
                    <a:bodyPr/>
                    <a:lstStyle/>
                    <a:p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 consultancy / market access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605069182"/>
                  </a:ext>
                </a:extLst>
              </a:tr>
              <a:tr h="280346">
                <a:tc>
                  <a:txBody>
                    <a:bodyPr/>
                    <a:lstStyle/>
                    <a:p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Procurement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182978098"/>
                  </a:ext>
                </a:extLst>
              </a:tr>
              <a:tr h="280346">
                <a:tc>
                  <a:txBody>
                    <a:bodyPr/>
                    <a:lstStyle/>
                    <a:p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Digital solutioning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295359053"/>
                  </a:ext>
                </a:extLst>
              </a:tr>
              <a:tr h="280346">
                <a:tc>
                  <a:txBody>
                    <a:bodyPr/>
                    <a:lstStyle/>
                    <a:p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Business case / financials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824116368"/>
                  </a:ext>
                </a:extLst>
              </a:tr>
              <a:tr h="280346">
                <a:tc>
                  <a:txBody>
                    <a:bodyPr/>
                    <a:lstStyle/>
                    <a:p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Scaling up / adoption of solution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162593582"/>
                  </a:ext>
                </a:extLst>
              </a:tr>
              <a:tr h="280346">
                <a:tc>
                  <a:txBody>
                    <a:bodyPr/>
                    <a:lstStyle/>
                    <a:p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Academic / external partners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4252378429"/>
                  </a:ext>
                </a:extLst>
              </a:tr>
              <a:tr h="280346">
                <a:tc>
                  <a:txBody>
                    <a:bodyPr/>
                    <a:lstStyle/>
                    <a:p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Other (please specify)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104383456"/>
                  </a:ext>
                </a:extLst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175846" y="948536"/>
            <a:ext cx="89681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List down the questions you may want to ask a panellist from the areas below. You can also remove expertise types you don’t need.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8494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Annex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-18106" y="849085"/>
            <a:ext cx="9162106" cy="346165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063262" y="1768545"/>
            <a:ext cx="7080738" cy="16627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1" kern="120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3200" dirty="0" smtClean="0">
                <a:solidFill>
                  <a:schemeClr val="bg1"/>
                </a:solidFill>
              </a:rPr>
              <a:t>Annex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b="0" dirty="0" smtClean="0">
                <a:solidFill>
                  <a:schemeClr val="bg1"/>
                </a:solidFill>
              </a:rPr>
              <a:t>Submission particulars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b="0" dirty="0" smtClean="0">
                <a:solidFill>
                  <a:schemeClr val="bg1"/>
                </a:solidFill>
              </a:rPr>
              <a:t>Offices already approached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b="0" dirty="0">
                <a:solidFill>
                  <a:schemeClr val="bg1"/>
                </a:solidFill>
              </a:rPr>
              <a:t>Progress of </a:t>
            </a:r>
            <a:r>
              <a:rPr lang="en-GB" sz="1400" b="0" dirty="0" smtClean="0">
                <a:solidFill>
                  <a:schemeClr val="bg1"/>
                </a:solidFill>
              </a:rPr>
              <a:t>idea </a:t>
            </a:r>
            <a:r>
              <a:rPr lang="en-GB" sz="1400" b="0" dirty="0">
                <a:solidFill>
                  <a:schemeClr val="bg1"/>
                </a:solidFill>
              </a:rPr>
              <a:t>d</a:t>
            </a:r>
            <a:r>
              <a:rPr lang="en-GB" sz="1400" b="0" dirty="0" smtClean="0">
                <a:solidFill>
                  <a:schemeClr val="bg1"/>
                </a:solidFill>
              </a:rPr>
              <a:t>evelopment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b="0" dirty="0" smtClean="0">
                <a:solidFill>
                  <a:schemeClr val="bg1"/>
                </a:solidFill>
              </a:rPr>
              <a:t>Other factors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b="0" dirty="0" smtClean="0">
                <a:solidFill>
                  <a:schemeClr val="bg1"/>
                </a:solidFill>
              </a:rPr>
              <a:t>Budget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SG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145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B4254001-A33A-4D40-9AE9-412AFFAAF4D5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045130688"/>
              </p:ext>
            </p:extLst>
          </p:nvPr>
        </p:nvGraphicFramePr>
        <p:xfrm>
          <a:off x="282179" y="1077516"/>
          <a:ext cx="8622506" cy="2537460"/>
        </p:xfrm>
        <a:graphic>
          <a:graphicData uri="http://schemas.openxmlformats.org/drawingml/2006/table">
            <a:tbl>
              <a:tblPr firstCol="1" bandRow="1">
                <a:tableStyleId>{5C22544A-7EE6-4342-B048-85BDC9FD1C3A}</a:tableStyleId>
              </a:tblPr>
              <a:tblGrid>
                <a:gridCol w="2340542">
                  <a:extLst>
                    <a:ext uri="{9D8B030D-6E8A-4147-A177-3AD203B41FA5}">
                      <a16:colId xmlns:a16="http://schemas.microsoft.com/office/drawing/2014/main" val="1987052430"/>
                    </a:ext>
                  </a:extLst>
                </a:gridCol>
                <a:gridCol w="6281964">
                  <a:extLst>
                    <a:ext uri="{9D8B030D-6E8A-4147-A177-3AD203B41FA5}">
                      <a16:colId xmlns:a16="http://schemas.microsoft.com/office/drawing/2014/main" val="2611476907"/>
                    </a:ext>
                  </a:extLst>
                </a:gridCol>
              </a:tblGrid>
              <a:tr h="297180">
                <a:tc>
                  <a:txBody>
                    <a:bodyPr/>
                    <a:lstStyle/>
                    <a:p>
                      <a:r>
                        <a:rPr lang="en-GB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Name(s) of submitters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521981875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r>
                        <a:rPr lang="en-GB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Is the submitter the lead for this idea / project?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GB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 / No </a:t>
                      </a:r>
                    </a:p>
                    <a:p>
                      <a:r>
                        <a:rPr lang="en-GB" sz="11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</a:t>
                      </a:r>
                      <a:r>
                        <a:rPr lang="en-GB" sz="1100" i="1" dirty="0"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highlight</a:t>
                      </a:r>
                      <a:r>
                        <a:rPr lang="en-GB" sz="11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as appropriate]</a:t>
                      </a:r>
                      <a:endParaRPr lang="en-GB" sz="15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371997906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r>
                        <a:rPr lang="en-GB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Institution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247122734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r>
                        <a:rPr lang="en-GB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Department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32433278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r>
                        <a:rPr lang="en-GB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Email address(es)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942755392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r>
                        <a:rPr lang="en-GB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Contact Number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020431464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r>
                        <a:rPr lang="en-GB" sz="150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Please provide</a:t>
                      </a:r>
                      <a:r>
                        <a:rPr lang="en-GB" sz="1500" baseline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5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your </a:t>
                      </a:r>
                      <a:r>
                        <a:rPr lang="en-GB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ACP (if applicable)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664144012"/>
                  </a:ext>
                </a:extLst>
              </a:tr>
            </a:tbl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A4144200-A806-6A4E-B7F7-3EF9BBC89C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Submission </a:t>
            </a:r>
            <a:r>
              <a:rPr lang="en-GB" dirty="0"/>
              <a:t>Particulars</a:t>
            </a:r>
          </a:p>
        </p:txBody>
      </p:sp>
    </p:spTree>
    <p:extLst>
      <p:ext uri="{BB962C8B-B14F-4D97-AF65-F5344CB8AC3E}">
        <p14:creationId xmlns:p14="http://schemas.microsoft.com/office/powerpoint/2010/main" val="2194993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CAE4D8C4446D04981E9CA2ED56E397E" ma:contentTypeVersion="1" ma:contentTypeDescription="Create a new document." ma:contentTypeScope="" ma:versionID="7e96f3f98e3845a1fd53beb22e7f4d32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2d944f400e5ce67ccaa158313eb572c1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6B43B25-CB00-41AA-94F3-AF34BB97F7A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444DAC3-D66F-45F9-8E1F-0FAD9AFFCE4B}">
  <ds:schemaRefs>
    <ds:schemaRef ds:uri="http://purl.org/dc/dcmitype/"/>
    <ds:schemaRef ds:uri="http://purl.org/dc/terms/"/>
    <ds:schemaRef ds:uri="http://schemas.microsoft.com/office/2006/documentManagement/types"/>
    <ds:schemaRef ds:uri="http://schemas.microsoft.com/sharepoint/v3"/>
    <ds:schemaRef ds:uri="http://purl.org/dc/elements/1.1/"/>
    <ds:schemaRef ds:uri="http://www.w3.org/XML/1998/namespace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BB4BE729-B704-4B04-8497-7D2001BCAC6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1035</TotalTime>
  <Words>931</Words>
  <Application>Microsoft Office PowerPoint</Application>
  <PresentationFormat>On-screen Show (16:9)</PresentationFormat>
  <Paragraphs>135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DengXian</vt:lpstr>
      <vt:lpstr>Arial</vt:lpstr>
      <vt:lpstr>Calibri</vt:lpstr>
      <vt:lpstr>Segoe UI Emoji</vt:lpstr>
      <vt:lpstr>Wingdings</vt:lpstr>
      <vt:lpstr>Office Theme</vt:lpstr>
      <vt:lpstr>Idea Title:</vt:lpstr>
      <vt:lpstr>Problem </vt:lpstr>
      <vt:lpstr>Proposed Idea </vt:lpstr>
      <vt:lpstr>PowerPoint Presentation</vt:lpstr>
      <vt:lpstr>Are there any similar solutions in the market currently?</vt:lpstr>
      <vt:lpstr>Foreseeable Challenges</vt:lpstr>
      <vt:lpstr>Expertise needed and queries to address</vt:lpstr>
      <vt:lpstr>Annex</vt:lpstr>
      <vt:lpstr>Submission Particulars</vt:lpstr>
      <vt:lpstr>Offices already approached</vt:lpstr>
      <vt:lpstr>Progress of Idea Development</vt:lpstr>
      <vt:lpstr>Other factors</vt:lpstr>
      <vt:lpstr>Annex A - Budget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Selina</dc:creator>
  <cp:lastModifiedBy>Amber Chong Lee Keng</cp:lastModifiedBy>
  <cp:revision>106</cp:revision>
  <cp:lastPrinted>2015-07-15T03:39:56Z</cp:lastPrinted>
  <dcterms:created xsi:type="dcterms:W3CDTF">2015-07-08T05:38:21Z</dcterms:created>
  <dcterms:modified xsi:type="dcterms:W3CDTF">2023-02-15T03:59:30Z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0x0101009CAE4D8C4446D04981E9CA2ED56E397E</vt:lpwstr>
  </property>
</Properties>
</file>