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custom-properties" Target="docProps/custom.xml"/><Relationship Id="rId2" Type="http://schemas.openxmlformats.org/officeDocument/2006/relationships/officeDocument" Target="ppt/presentation.xml"/><Relationship Id="rId1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7" roundtripDataSignature="AMtx7mjn5vUsB2JkRJOsdNSqZbelH+qI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Master" Target="slideMasters/slideMaster1.xml"/><Relationship Id="rId7" Type="http://customschemas.google.com/relationships/presentationmetadata" Target="metadata"/><Relationship Id="rId2" Type="http://schemas.openxmlformats.org/officeDocument/2006/relationships/presProps" Target="presProps.xml"/><Relationship Id="rId1" Type="http://schemas.openxmlformats.org/officeDocument/2006/relationships/theme" Target="theme/theme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customXml" Target="../customXml/item3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SG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vimeo.com/blog/post/storytelling-the-stillmotion-way-part-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4400"/>
              <a:buFont typeface="Calibri"/>
              <a:buNone/>
            </a:pPr>
            <a:r>
              <a:rPr lang="en-SG" u="sng">
                <a:solidFill>
                  <a:srgbClr val="2F5496"/>
                </a:solidFill>
              </a:rPr>
              <a:t>Introduction</a:t>
            </a:r>
            <a:endParaRPr/>
          </a:p>
        </p:txBody>
      </p:sp>
      <p:sp>
        <p:nvSpPr>
          <p:cNvPr id="85" name="Google Shape;85;p2"/>
          <p:cNvSpPr txBox="1"/>
          <p:nvPr>
            <p:ph idx="1" type="body"/>
          </p:nvPr>
        </p:nvSpPr>
        <p:spPr>
          <a:xfrm>
            <a:off x="838200" y="1825625"/>
            <a:ext cx="4648200" cy="4351338"/>
          </a:xfrm>
          <a:prstGeom prst="rect">
            <a:avLst/>
          </a:prstGeom>
          <a:noFill/>
          <a:ln cap="flat" cmpd="sng" w="9525">
            <a:solidFill>
              <a:srgbClr val="31538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3200"/>
              <a:buNone/>
            </a:pPr>
            <a:r>
              <a:rPr lang="en-SG" sz="3200">
                <a:solidFill>
                  <a:srgbClr val="2F5496"/>
                </a:solidFill>
              </a:rPr>
              <a:t>“History-taking” in medicine: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F5496"/>
              </a:buClr>
              <a:buSzPts val="3200"/>
              <a:buFont typeface="Calibri"/>
              <a:buChar char="-"/>
            </a:pPr>
            <a:r>
              <a:rPr lang="en-SG" sz="3200">
                <a:solidFill>
                  <a:srgbClr val="2F5496"/>
                </a:solidFill>
              </a:rPr>
              <a:t>Symptoms/complaints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F5496"/>
              </a:buClr>
              <a:buSzPts val="3200"/>
              <a:buFont typeface="Calibri"/>
              <a:buChar char="-"/>
            </a:pPr>
            <a:r>
              <a:rPr lang="en-SG" sz="3200">
                <a:solidFill>
                  <a:srgbClr val="2F5496"/>
                </a:solidFill>
              </a:rPr>
              <a:t>Physical examination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F5496"/>
              </a:buClr>
              <a:buSzPts val="3200"/>
              <a:buFont typeface="Calibri"/>
              <a:buChar char="-"/>
            </a:pPr>
            <a:r>
              <a:rPr lang="en-SG" sz="3200">
                <a:solidFill>
                  <a:srgbClr val="2F5496"/>
                </a:solidFill>
              </a:rPr>
              <a:t>Social history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rgbClr val="2F5496"/>
              </a:solidFill>
            </a:endParaRPr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F5496"/>
              </a:buClr>
              <a:buSzPts val="3200"/>
              <a:buNone/>
            </a:pPr>
            <a:r>
              <a:rPr lang="en-SG" sz="3200">
                <a:solidFill>
                  <a:srgbClr val="2F5496"/>
                </a:solidFill>
              </a:rPr>
              <a:t>🡪Working diagnosis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F5496"/>
              </a:buClr>
              <a:buSzPts val="3200"/>
              <a:buNone/>
            </a:pPr>
            <a:r>
              <a:rPr lang="en-SG" sz="3200">
                <a:solidFill>
                  <a:srgbClr val="2F5496"/>
                </a:solidFill>
              </a:rPr>
              <a:t>🡪Treatment plan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2F5496"/>
              </a:solidFill>
            </a:endParaRPr>
          </a:p>
        </p:txBody>
      </p:sp>
      <p:sp>
        <p:nvSpPr>
          <p:cNvPr id="86" name="Google Shape;86;p2"/>
          <p:cNvSpPr txBox="1"/>
          <p:nvPr/>
        </p:nvSpPr>
        <p:spPr>
          <a:xfrm>
            <a:off x="6593516" y="1825624"/>
            <a:ext cx="4648200" cy="2538907"/>
          </a:xfrm>
          <a:prstGeom prst="rect">
            <a:avLst/>
          </a:prstGeom>
          <a:noFill/>
          <a:ln cap="flat" cmpd="sng" w="9525">
            <a:solidFill>
              <a:srgbClr val="31538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3200"/>
              <a:buFont typeface="Arial"/>
              <a:buNone/>
            </a:pPr>
            <a:r>
              <a:rPr b="0" i="0" lang="en-SG" sz="3200" u="none" cap="none" strike="noStrik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History…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F5496"/>
              </a:buClr>
              <a:buSzPts val="3200"/>
              <a:buFont typeface="Arial"/>
              <a:buChar char="•"/>
            </a:pPr>
            <a:r>
              <a:rPr b="0" i="1" lang="en-SG" sz="3200" u="none" cap="none" strike="noStrik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Historia: </a:t>
            </a:r>
            <a:r>
              <a:rPr b="0" i="0" lang="en-SG" sz="3200" u="none" cap="none" strike="noStrik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inquiry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F5496"/>
              </a:buClr>
              <a:buSzPts val="3200"/>
              <a:buFont typeface="Arial"/>
              <a:buChar char="•"/>
            </a:pPr>
            <a:r>
              <a:rPr b="0" i="0" lang="en-SG" sz="3200" u="none" cap="none" strike="noStrik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Describe 🡪question 🡪 investigate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F5496"/>
              </a:buClr>
              <a:buSzPts val="3200"/>
              <a:buFont typeface="Arial"/>
              <a:buChar char="•"/>
            </a:pPr>
            <a:r>
              <a:rPr b="0" i="0" lang="en-SG" sz="3200" u="none" cap="none" strike="noStrik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Conclusion </a:t>
            </a:r>
            <a:endParaRPr/>
          </a:p>
        </p:txBody>
      </p:sp>
      <p:sp>
        <p:nvSpPr>
          <p:cNvPr id="87" name="Google Shape;87;p2"/>
          <p:cNvSpPr txBox="1"/>
          <p:nvPr/>
        </p:nvSpPr>
        <p:spPr>
          <a:xfrm>
            <a:off x="6607578" y="4836485"/>
            <a:ext cx="4648200" cy="1948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1" marL="685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3200"/>
              <a:buFont typeface="Arial"/>
              <a:buChar char="•"/>
            </a:pPr>
            <a:r>
              <a:rPr b="0" i="0" lang="en-SG" sz="3200" u="none" cap="none" strike="noStrik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Contextual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F5496"/>
              </a:buClr>
              <a:buSzPts val="3200"/>
              <a:buFont typeface="Arial"/>
              <a:buChar char="•"/>
            </a:pPr>
            <a:r>
              <a:rPr b="0" i="0" lang="en-SG" sz="3200" u="none" cap="none" strike="noStrik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Perspectives 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F5496"/>
              </a:buClr>
              <a:buSzPts val="3200"/>
              <a:buFont typeface="Arial"/>
              <a:buChar char="•"/>
            </a:pPr>
            <a:r>
              <a:rPr b="0" i="0" lang="en-SG" sz="3200" u="none" cap="none" strike="noStrik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Debate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F5496"/>
              </a:buClr>
              <a:buSzPts val="3200"/>
              <a:buFont typeface="Arial"/>
              <a:buChar char="•"/>
            </a:pPr>
            <a:r>
              <a:rPr b="0" i="0" lang="en-SG" sz="3200" u="none" cap="none" strike="noStrik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Emotional</a:t>
            </a:r>
            <a:endParaRPr b="0" i="0" sz="3200" u="none" cap="none" strike="noStrik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4400"/>
              <a:buFont typeface="Calibri"/>
              <a:buNone/>
            </a:pPr>
            <a:r>
              <a:rPr lang="en-SG" u="sng">
                <a:solidFill>
                  <a:srgbClr val="2F5496"/>
                </a:solidFill>
              </a:rPr>
              <a:t>Introduction</a:t>
            </a:r>
            <a:endParaRPr/>
          </a:p>
        </p:txBody>
      </p:sp>
      <p:sp>
        <p:nvSpPr>
          <p:cNvPr id="93" name="Google Shape;93;p3"/>
          <p:cNvSpPr txBox="1"/>
          <p:nvPr>
            <p:ph idx="1" type="body"/>
          </p:nvPr>
        </p:nvSpPr>
        <p:spPr>
          <a:xfrm>
            <a:off x="1161535" y="1599923"/>
            <a:ext cx="5255742" cy="4133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SG" sz="3200"/>
              <a:t>Narrative medicine = Story telling in clinical practice</a:t>
            </a:r>
            <a:endParaRPr/>
          </a:p>
          <a:p>
            <a:pPr indent="-40639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SG" sz="3200"/>
              <a:t>4Ps</a:t>
            </a:r>
            <a:endParaRPr sz="28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SG" sz="2800"/>
              <a:t>People (Who)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SG" sz="2800"/>
              <a:t>Place (Where)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SG" sz="2800"/>
              <a:t>Plot (Conflict and journey)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SG" sz="2800"/>
              <a:t>Purpose (Meaning)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200"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SG" sz="1300" u="sng">
                <a:solidFill>
                  <a:schemeClr val="hlink"/>
                </a:solidFill>
                <a:hlinkClick r:id="rId3"/>
              </a:rPr>
              <a:t>https://vimeo.com/blog/post/storytelling-the-stillmotion-way-part-1/</a:t>
            </a:r>
            <a:endParaRPr sz="1300"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1300"/>
          </a:p>
        </p:txBody>
      </p:sp>
      <p:sp>
        <p:nvSpPr>
          <p:cNvPr id="94" name="Google Shape;94;p3"/>
          <p:cNvSpPr txBox="1"/>
          <p:nvPr/>
        </p:nvSpPr>
        <p:spPr>
          <a:xfrm>
            <a:off x="7613824" y="1692470"/>
            <a:ext cx="2977978" cy="14668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SG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Disease-centric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SG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Factual / Detached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SG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Cognitive</a:t>
            </a:r>
            <a:endParaRPr/>
          </a:p>
        </p:txBody>
      </p:sp>
      <p:sp>
        <p:nvSpPr>
          <p:cNvPr id="95" name="Google Shape;95;p3"/>
          <p:cNvSpPr txBox="1"/>
          <p:nvPr/>
        </p:nvSpPr>
        <p:spPr>
          <a:xfrm>
            <a:off x="7529385" y="4153930"/>
            <a:ext cx="3501080" cy="1661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SG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Illness-centric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SG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Contextual / Empathetic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SG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Emotional</a:t>
            </a:r>
            <a:endParaRPr/>
          </a:p>
        </p:txBody>
      </p:sp>
      <p:sp>
        <p:nvSpPr>
          <p:cNvPr id="96" name="Google Shape;96;p3"/>
          <p:cNvSpPr/>
          <p:nvPr/>
        </p:nvSpPr>
        <p:spPr>
          <a:xfrm>
            <a:off x="8789773" y="3311611"/>
            <a:ext cx="749643" cy="626075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52C7335FCDB947A818872EFFBFA407" ma:contentTypeVersion="1" ma:contentTypeDescription="Create a new document." ma:contentTypeScope="" ma:versionID="6d1c6c89216764215f2c998466e7a21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729092F-C97F-4075-9B12-1AE41EFA9389}"/>
</file>

<file path=customXml/itemProps2.xml><?xml version="1.0" encoding="utf-8"?>
<ds:datastoreItem xmlns:ds="http://schemas.openxmlformats.org/officeDocument/2006/customXml" ds:itemID="{266856F5-9D24-4311-846B-A04FE4DE96AD}"/>
</file>

<file path=customXml/itemProps3.xml><?xml version="1.0" encoding="utf-8"?>
<ds:datastoreItem xmlns:ds="http://schemas.openxmlformats.org/officeDocument/2006/customXml" ds:itemID="{69C7141D-8E35-4B11-A68C-346790850A5B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Ong Eng Koon</dc:creator>
  <dcterms:created xsi:type="dcterms:W3CDTF">2021-05-20T14:00:06Z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0x0101005F52C7335FCDB947A818872EFFBFA407</vt:lpwstr>
  </property>
</Properties>
</file>