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5A81E-1FA9-B58E-5943-666F22586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478FA-EE5E-A22E-7A8A-1D1A1EA0F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E4D02-5285-3041-8122-31AA81F39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88CA-E187-446C-883E-2B66B7C04542}" type="datetimeFigureOut">
              <a:rPr lang="en-US" smtClean="0"/>
              <a:t>28/05/2024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E9E81-34F3-2FBE-B964-31099A88B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96BBA-5369-C2F3-2FFB-6D587F63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BE4F-2367-4938-89E7-E752B6E92E2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453ED3-7EF4-091B-DB1B-B39A7FF3A8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8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00BE8-E425-2672-F724-786DF45B6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EE524E-0AEB-2BF4-D938-8107A2C87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80A95-1FC1-904C-D448-9D46C4776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88CA-E187-446C-883E-2B66B7C04542}" type="datetimeFigureOut">
              <a:rPr lang="en-US" smtClean="0"/>
              <a:t>28/05/2024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4BE62-6E61-2618-E15C-ABEE99BA5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048E8-9C3C-2975-6420-A744D75D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BE4F-2367-4938-89E7-E752B6E92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2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A33B3-6D19-3778-776D-975BF4B486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A1445D-835E-5A7A-D342-956816CEB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588DF-2635-2A60-50AA-0242F60EB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88CA-E187-446C-883E-2B66B7C04542}" type="datetimeFigureOut">
              <a:rPr lang="en-US" smtClean="0"/>
              <a:t>28/05/2024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CA8E4-C241-986B-44E6-C46FD912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98C97-E438-33A3-0AE9-9CCE3FD6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BE4F-2367-4938-89E7-E752B6E92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DCC1B-4117-D8D0-DEF0-B9912F79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D8895-4F38-AF1E-4213-5BF38ED55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C4989-6205-AADF-1032-B7E78914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88CA-E187-446C-883E-2B66B7C04542}" type="datetimeFigureOut">
              <a:rPr lang="en-US" smtClean="0"/>
              <a:t>28/05/2024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5BA8F-F918-3EB6-283B-AAEBECEB6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31B6F-CE8B-65EA-D40D-04CC5764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BE4F-2367-4938-89E7-E752B6E92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9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7A3B3-6EA0-27FA-F430-10B32E295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FD27C-C31D-42D4-8364-9149BE94D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EF8C1-E24C-DFF2-0C4B-BAE6E0E81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88CA-E187-446C-883E-2B66B7C04542}" type="datetimeFigureOut">
              <a:rPr lang="en-US" smtClean="0"/>
              <a:t>28/05/2024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16003-6A83-38CC-1D9B-161C3B15A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90AC2-0E13-4BE5-E62B-B6A726E1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BE4F-2367-4938-89E7-E752B6E92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6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B207F-9F45-3FAF-1ED0-A863BA26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CAB29-FCB1-A599-E99B-0373BE9DE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C317F-3848-B56A-7FF6-8ADBFF92C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31B30-A55E-FAB4-44A5-94E3CAED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88CA-E187-446C-883E-2B66B7C04542}" type="datetimeFigureOut">
              <a:rPr lang="en-US" smtClean="0"/>
              <a:t>28/05/2024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49E4A-4602-48DD-6EC7-43A8F638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8167C-7C50-23EA-8FCB-A3B1B2172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BE4F-2367-4938-89E7-E752B6E92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1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39E31-F184-CC65-36BC-9FD5E337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92F95-8D74-1667-0DF3-760A66013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6B1C7-D508-61F6-58C6-BF996B0B4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F7495-C8E0-C0EC-BD91-9460E2B1C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CB55F-715E-D140-6DE6-417F8A56A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336DF7-0496-3009-BCAE-743DC3672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88CA-E187-446C-883E-2B66B7C04542}" type="datetimeFigureOut">
              <a:rPr lang="en-US" smtClean="0"/>
              <a:t>28/05/2024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4724E9-111F-3E9D-1975-95223084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C50FB3-E6DC-7122-448B-9B0B9EDF6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BE4F-2367-4938-89E7-E752B6E92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8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2873E-BE64-605F-F8A3-C33A4FB63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05B899-8601-D618-2CAD-D956C982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88CA-E187-446C-883E-2B66B7C04542}" type="datetimeFigureOut">
              <a:rPr lang="en-US" smtClean="0"/>
              <a:t>28/05/2024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B3833-FFEA-5EDC-BDA6-192C59C3B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E714F-9B90-E94C-D491-7ADC393DB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BE4F-2367-4938-89E7-E752B6E92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0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66D509-E15E-82B1-FF79-EE030F00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88CA-E187-446C-883E-2B66B7C04542}" type="datetimeFigureOut">
              <a:rPr lang="en-US" smtClean="0"/>
              <a:t>28/05/2024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657AC-1ED2-C210-C06C-B14FE222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3C05B-D1FC-D274-BBE9-0C6FD490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BE4F-2367-4938-89E7-E752B6E92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1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857BC-B53F-3199-4FA9-5262690B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707FE-5D26-A1A4-3D64-73E0039B5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280F0-3A75-98B2-AC0A-80EF0DD7B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862A-7704-DBDD-7BC2-5C0F3D5C9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88CA-E187-446C-883E-2B66B7C04542}" type="datetimeFigureOut">
              <a:rPr lang="en-US" smtClean="0"/>
              <a:t>28/05/2024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E0B51-A90E-85DC-2F38-AE7DC4C83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A8913-9195-5EE7-75BE-AD2A6E73D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BE4F-2367-4938-89E7-E752B6E92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3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DB0BA-8729-34D6-2F42-DDDC89780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0AEDAE-0DC3-D4B1-DEA2-456E97BD3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375511-9033-BB24-C722-CC64B33A7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959C9-0801-BB1A-B93E-DAEC271C3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88CA-E187-446C-883E-2B66B7C04542}" type="datetimeFigureOut">
              <a:rPr lang="en-US" smtClean="0"/>
              <a:t>28/05/2024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D0597-79D6-DF08-456C-0FB683A5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28205-1793-EDAD-C3A7-170B9ECD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BE4F-2367-4938-89E7-E752B6E92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3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0A256C-064A-FC9B-FD37-0188663D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4DC09-35D6-DA29-AEF6-214E1173B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943A8-F273-287F-CF26-00107022BA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C88CA-E187-446C-883E-2B66B7C04542}" type="datetimeFigureOut">
              <a:rPr lang="en-US" smtClean="0"/>
              <a:t>28/05/2024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6CA72-9154-DA49-0AF2-BD00BFF51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3E705-414C-4031-C9A9-27FE5FF41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7BE4F-2367-4938-89E7-E752B6E92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5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B542CC-1805-66FA-9666-8192F91803D0}"/>
              </a:ext>
            </a:extLst>
          </p:cNvPr>
          <p:cNvSpPr txBox="1"/>
          <p:nvPr/>
        </p:nvSpPr>
        <p:spPr>
          <a:xfrm>
            <a:off x="362823" y="1396578"/>
            <a:ext cx="5861807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1400" b="0" i="0" dirty="0">
                <a:solidFill>
                  <a:srgbClr val="000000"/>
                </a:solidFill>
                <a:effectLst/>
              </a:rPr>
              <a:t>There are four tracks under the QI </a:t>
            </a:r>
            <a:r>
              <a:rPr lang="en-US" sz="1400" b="1" i="0" dirty="0">
                <a:solidFill>
                  <a:srgbClr val="000000"/>
                </a:solidFill>
                <a:effectLst/>
              </a:rPr>
              <a:t>_ _ _ _ _ _ _ _ _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Programme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buAutoNum type="arabicParenR"/>
            </a:pPr>
            <a:endParaRPr lang="en-US" sz="1400" b="0" i="0" dirty="0">
              <a:solidFill>
                <a:srgbClr val="000000"/>
              </a:solidFill>
              <a:effectLst/>
            </a:endParaRPr>
          </a:p>
          <a:p>
            <a:pPr marL="342900" indent="-342900">
              <a:buAutoNum type="arabicParenR"/>
            </a:pPr>
            <a:r>
              <a:rPr lang="en-US" sz="1400" b="0" i="0" dirty="0">
                <a:solidFill>
                  <a:srgbClr val="000000"/>
                </a:solidFill>
                <a:effectLst/>
              </a:rPr>
              <a:t>The four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programme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tracks include E-Learning, Masterclass, Practice and </a:t>
            </a:r>
            <a:r>
              <a:rPr lang="en-US" sz="1400" b="1" i="0" dirty="0">
                <a:solidFill>
                  <a:srgbClr val="000000"/>
                </a:solidFill>
                <a:effectLst/>
              </a:rPr>
              <a:t>_ _ _ _ _ _ _ _ _ _ _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marL="342900" indent="-342900">
              <a:buAutoNum type="arabicParenR"/>
            </a:pPr>
            <a:endParaRPr lang="en-US" sz="1400" dirty="0">
              <a:solidFill>
                <a:srgbClr val="000000"/>
              </a:solidFill>
            </a:endParaRPr>
          </a:p>
          <a:p>
            <a:pPr marL="342900" indent="-342900">
              <a:buAutoNum type="arabicParenR"/>
            </a:pPr>
            <a:r>
              <a:rPr lang="en-US" sz="1400" b="0" i="0" dirty="0">
                <a:solidFill>
                  <a:srgbClr val="000000"/>
                </a:solidFill>
                <a:effectLst/>
              </a:rPr>
              <a:t>One of the main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programme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objectives is to encourage interprofessional _ _ _ _ _ _ _ _ _ _ _ _ _ in QI projects. </a:t>
            </a:r>
          </a:p>
          <a:p>
            <a:pPr marL="342900" indent="-342900">
              <a:buAutoNum type="arabicParenR"/>
            </a:pPr>
            <a:endParaRPr lang="en-US" sz="1400" b="0" i="0" dirty="0">
              <a:solidFill>
                <a:srgbClr val="000000"/>
              </a:solidFill>
              <a:effectLst/>
            </a:endParaRPr>
          </a:p>
          <a:p>
            <a:pPr marL="342900" indent="-342900">
              <a:buAutoNum type="arabicParenR"/>
            </a:pPr>
            <a:r>
              <a:rPr lang="en-US" sz="1400" b="0" i="0" dirty="0">
                <a:solidFill>
                  <a:srgbClr val="000000"/>
                </a:solidFill>
                <a:effectLst/>
              </a:rPr>
              <a:t>In the third run of the QI Masterclass series, Assoc Prof Brian Wong shared about leveraging on a faculty-resident </a:t>
            </a:r>
            <a:r>
              <a:rPr lang="en-US" sz="1400" b="1" i="0" dirty="0">
                <a:solidFill>
                  <a:srgbClr val="000000"/>
                </a:solidFill>
                <a:effectLst/>
              </a:rPr>
              <a:t>_ _ _ _ _ _ _ _ _ _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approach to improve learner outcomes.</a:t>
            </a:r>
          </a:p>
          <a:p>
            <a:pPr marL="342900" indent="-342900">
              <a:buAutoNum type="arabicParenR"/>
            </a:pPr>
            <a:endParaRPr lang="en-US" sz="1400" b="0" i="0" dirty="0">
              <a:solidFill>
                <a:srgbClr val="000000"/>
              </a:solidFill>
              <a:effectLst/>
            </a:endParaRPr>
          </a:p>
          <a:p>
            <a:pPr marL="342900" indent="-342900">
              <a:buAutoNum type="arabicParenR"/>
            </a:pPr>
            <a:r>
              <a:rPr lang="en-US" sz="1400" b="0" i="0" dirty="0">
                <a:solidFill>
                  <a:srgbClr val="000000"/>
                </a:solidFill>
                <a:effectLst/>
              </a:rPr>
              <a:t>QI </a:t>
            </a:r>
            <a:r>
              <a:rPr lang="en-US" sz="1400" b="1" i="0" dirty="0">
                <a:solidFill>
                  <a:srgbClr val="000000"/>
                </a:solidFill>
                <a:effectLst/>
              </a:rPr>
              <a:t>_ _ _ _ _ _ _ _ _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Themes Model (Fundamental) is one of the e-learning modules published on the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programme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website.</a:t>
            </a:r>
          </a:p>
          <a:p>
            <a:pPr marL="342900" indent="-342900">
              <a:buAutoNum type="arabicParenR"/>
            </a:pPr>
            <a:endParaRPr lang="en-US" sz="1400" b="0" i="0" dirty="0">
              <a:solidFill>
                <a:srgbClr val="000000"/>
              </a:solidFill>
              <a:effectLst/>
            </a:endParaRPr>
          </a:p>
          <a:p>
            <a:pPr marL="342900" indent="-342900">
              <a:buAutoNum type="arabicParenR"/>
            </a:pPr>
            <a:r>
              <a:rPr lang="en-US" sz="1400" b="0" i="0" dirty="0">
                <a:solidFill>
                  <a:srgbClr val="000000"/>
                </a:solidFill>
                <a:effectLst/>
              </a:rPr>
              <a:t>QI Marketplace is a platform for project sharing by faculty and project </a:t>
            </a:r>
            <a:r>
              <a:rPr lang="en-US" sz="1400" b="1" i="0" dirty="0">
                <a:solidFill>
                  <a:srgbClr val="000000"/>
                </a:solidFill>
                <a:effectLst/>
              </a:rPr>
              <a:t>_ _ _ _ _ _ _ _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between faculty with residents.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FFF87A3-AD6A-7748-791B-3595BF0AC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260517"/>
              </p:ext>
            </p:extLst>
          </p:nvPr>
        </p:nvGraphicFramePr>
        <p:xfrm>
          <a:off x="6585353" y="960622"/>
          <a:ext cx="5243824" cy="5456688"/>
        </p:xfrm>
        <a:graphic>
          <a:graphicData uri="http://schemas.openxmlformats.org/drawingml/2006/table">
            <a:tbl>
              <a:tblPr/>
              <a:tblGrid>
                <a:gridCol w="327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77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7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77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77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77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77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77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77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773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773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773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773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41043"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E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R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O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W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G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R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I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K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F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B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N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J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043"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V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F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K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P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O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Q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E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R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M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L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043"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B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D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L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B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S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L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U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E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H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O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F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D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N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W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G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043"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N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J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B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W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K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L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S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G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V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I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P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O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N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E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043"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K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O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I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V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O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K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G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W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L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I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G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043"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F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I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G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D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R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F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B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B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N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J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K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H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O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R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043"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N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E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Q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O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R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U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F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K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043"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I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F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P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O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K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R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V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G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B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L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M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P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043"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P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B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K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J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O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Q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F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U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L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043"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R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I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R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L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L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G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M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K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E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Q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D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S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043"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E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O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D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W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I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F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G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O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W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P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E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R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043"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W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P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S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Q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J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O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P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I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F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U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Q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R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N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043"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Q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U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O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I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N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E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R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I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V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E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043"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I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V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R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U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Q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B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O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P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S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L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1043"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S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P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J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I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P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R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O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G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W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E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D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F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B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N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1043"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D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E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R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O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L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E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R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N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I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N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G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U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</a:rPr>
                        <a:t>M</a:t>
                      </a:r>
                      <a:endParaRPr lang="en-US" sz="100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7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Z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0" marB="0" anchor="ctr">
                    <a:lnL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185" cap="flat" cmpd="sng" algn="ctr">
                      <a:solidFill>
                        <a:srgbClr val="C4B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314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E1585CB2AC479C41A243C5C81DED1A0E" ma:contentTypeVersion="1" ma:contentTypeDescription="Upload an image." ma:contentTypeScope="" ma:versionID="8e7bbec90f86f938a3a0656015860f31">
  <xsd:schema xmlns:xsd="http://www.w3.org/2001/XMLSchema" xmlns:xs="http://www.w3.org/2001/XMLSchema" xmlns:p="http://schemas.microsoft.com/office/2006/metadata/properties" xmlns:ns1="http://schemas.microsoft.com/sharepoint/v3" xmlns:ns2="7CFBAC49-90DC-4171-929D-DC8153A340AE" xmlns:ns3="http://schemas.microsoft.com/sharepoint/v3/fields" targetNamespace="http://schemas.microsoft.com/office/2006/metadata/properties" ma:root="true" ma:fieldsID="4e4ad949d54494d7500d0edcc032cea3" ns1:_="" ns2:_="" ns3:_="">
    <xsd:import namespace="http://schemas.microsoft.com/sharepoint/v3"/>
    <xsd:import namespace="7CFBAC49-90DC-4171-929D-DC8153A340AE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FBAC49-90DC-4171-929D-DC8153A340AE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7CFBAC49-90DC-4171-929D-DC8153A340AE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76648ADE-A966-49A5-9C41-D9C4F373B8A5}"/>
</file>

<file path=customXml/itemProps2.xml><?xml version="1.0" encoding="utf-8"?>
<ds:datastoreItem xmlns:ds="http://schemas.openxmlformats.org/officeDocument/2006/customXml" ds:itemID="{B6E5B3FA-4EEF-4446-AFA9-40CBC6B6760D}"/>
</file>

<file path=customXml/itemProps3.xml><?xml version="1.0" encoding="utf-8"?>
<ds:datastoreItem xmlns:ds="http://schemas.openxmlformats.org/officeDocument/2006/customXml" ds:itemID="{90172A6D-5639-4D34-B164-8F427533989B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411</Words>
  <Application>Microsoft Office PowerPoint</Application>
  <PresentationFormat>Widescreen</PresentationFormat>
  <Paragraphs>267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SingHealth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Naeemah Binte Mohamed Isahak (SGH)</dc:creator>
  <cp:keywords/>
  <dc:description/>
  <cp:lastModifiedBy>Naeemah Binte Mohamed Isahak (SGH)</cp:lastModifiedBy>
  <cp:revision>2</cp:revision>
  <dcterms:created xsi:type="dcterms:W3CDTF">2024-05-28T08:02:01Z</dcterms:created>
  <dcterms:modified xsi:type="dcterms:W3CDTF">2024-05-28T09:42:10Z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0x0101009148F5A04DDD49CBA7127AADA5FB792B00AADE34325A8B49CDA8BB4DB53328F21400E1585CB2AC479C41A243C5C81DED1A0E</vt:lpwstr>
  </property>
</Properties>
</file>