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1" r:id="rId1"/>
  </p:sldMasterIdLst>
  <p:notesMasterIdLst>
    <p:notesMasterId r:id="rId3"/>
  </p:notesMasterIdLst>
  <p:handoutMasterIdLst>
    <p:handoutMasterId r:id="rId4"/>
  </p:handoutMasterIdLst>
  <p:sldIdLst>
    <p:sldId id="302" r:id="rId2"/>
  </p:sldIdLst>
  <p:sldSz cx="9906000" cy="6858000" type="A4"/>
  <p:notesSz cx="7010400" cy="9296400"/>
  <p:embeddedFontLst>
    <p:embeddedFont>
      <p:font typeface="MS PGothic" panose="020B0600070205080204" pitchFamily="34" charset="-12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78707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1pPr>
    <a:lvl2pPr marL="478707" algn="l" defTabSz="478707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2pPr>
    <a:lvl3pPr marL="957413" algn="l" defTabSz="478707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3pPr>
    <a:lvl4pPr marL="1436119" algn="l" defTabSz="478707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4pPr>
    <a:lvl5pPr marL="1914826" algn="l" defTabSz="478707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5pPr>
    <a:lvl6pPr marL="2393533" algn="l" defTabSz="478707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6pPr>
    <a:lvl7pPr marL="2872240" algn="l" defTabSz="478707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7pPr>
    <a:lvl8pPr marL="3350946" algn="l" defTabSz="478707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8pPr>
    <a:lvl9pPr marL="3829653" algn="l" defTabSz="478707" rtl="0" eaLnBrk="1" latinLnBrk="0" hangingPunct="1">
      <a:defRPr sz="18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" userDrawn="1">
          <p15:clr>
            <a:srgbClr val="A4A3A4"/>
          </p15:clr>
        </p15:guide>
        <p15:guide id="2" pos="2230" userDrawn="1">
          <p15:clr>
            <a:srgbClr val="A4A3A4"/>
          </p15:clr>
        </p15:guide>
        <p15:guide id="3" pos="258" userDrawn="1">
          <p15:clr>
            <a:srgbClr val="A4A3A4"/>
          </p15:clr>
        </p15:guide>
        <p15:guide id="4" pos="4216" userDrawn="1">
          <p15:clr>
            <a:srgbClr val="A4A3A4"/>
          </p15:clr>
        </p15:guide>
        <p15:guide id="5" orient="horz" pos="600" userDrawn="1">
          <p15:clr>
            <a:srgbClr val="A4A3A4"/>
          </p15:clr>
        </p15:guide>
        <p15:guide id="6" pos="3120" userDrawn="1">
          <p15:clr>
            <a:srgbClr val="A4A3A4"/>
          </p15:clr>
        </p15:guide>
        <p15:guide id="7" pos="362" userDrawn="1">
          <p15:clr>
            <a:srgbClr val="A4A3A4"/>
          </p15:clr>
        </p15:guide>
        <p15:guide id="8" pos="5902" userDrawn="1">
          <p15:clr>
            <a:srgbClr val="A4A3A4"/>
          </p15:clr>
        </p15:guide>
        <p15:guide id="10" pos="259" userDrawn="1">
          <p15:clr>
            <a:srgbClr val="A4A3A4"/>
          </p15:clr>
        </p15:guide>
        <p15:guide id="11" pos="42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47118"/>
    <a:srgbClr val="0066FF"/>
    <a:srgbClr val="0000FF"/>
    <a:srgbClr val="FF66CC"/>
    <a:srgbClr val="C10F4F"/>
    <a:srgbClr val="DADF17"/>
    <a:srgbClr val="008000"/>
    <a:srgbClr val="3E4D1F"/>
    <a:srgbClr val="10A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438" autoAdjust="0"/>
  </p:normalViewPr>
  <p:slideViewPr>
    <p:cSldViewPr snapToGrid="0">
      <p:cViewPr>
        <p:scale>
          <a:sx n="180" d="100"/>
          <a:sy n="180" d="100"/>
        </p:scale>
        <p:origin x="-1416" y="-1404"/>
      </p:cViewPr>
      <p:guideLst>
        <p:guide orient="horz" pos="429"/>
        <p:guide pos="2230"/>
        <p:guide pos="258"/>
        <p:guide pos="4216"/>
        <p:guide orient="horz" pos="600"/>
        <p:guide pos="3120"/>
        <p:guide pos="362"/>
        <p:guide pos="5902"/>
        <p:guide pos="259"/>
        <p:guide pos="42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30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BC022-271D-4022-B62B-6B11C0464CED}" type="datetimeFigureOut">
              <a:rPr lang="en-US" smtClean="0"/>
              <a:t>11/08/2021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5B645-080B-4C9E-9398-46E6709BB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5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3037840" cy="464820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4" y="2"/>
            <a:ext cx="3037840" cy="464820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r">
              <a:defRPr sz="1200"/>
            </a:lvl1pPr>
          </a:lstStyle>
          <a:p>
            <a:fld id="{6CBDAE0E-39A9-6646-8BD9-E0FC1AF7CC16}" type="datetimeFigureOut">
              <a:rPr lang="en-US" smtClean="0"/>
              <a:pPr/>
              <a:t>11/08/2021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6" tIns="45698" rIns="91396" bIns="4569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1396" tIns="45698" rIns="91396" bIns="456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968"/>
            <a:ext cx="3037840" cy="464820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4" y="8829968"/>
            <a:ext cx="3037840" cy="464820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r">
              <a:defRPr sz="1200"/>
            </a:lvl1pPr>
          </a:lstStyle>
          <a:p>
            <a:fld id="{AD991AB6-8DFA-254C-82F3-E3265B55E5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6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8707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1pPr>
    <a:lvl2pPr marL="478707" algn="l" defTabSz="478707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2pPr>
    <a:lvl3pPr marL="957413" algn="l" defTabSz="478707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3pPr>
    <a:lvl4pPr marL="1436119" algn="l" defTabSz="478707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4pPr>
    <a:lvl5pPr marL="1914826" algn="l" defTabSz="478707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5pPr>
    <a:lvl6pPr marL="2393533" algn="l" defTabSz="478707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6pPr>
    <a:lvl7pPr marL="2872240" algn="l" defTabSz="478707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7pPr>
    <a:lvl8pPr marL="3350946" algn="l" defTabSz="478707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8pPr>
    <a:lvl9pPr marL="3829653" algn="l" defTabSz="478707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PPT_template_SGH_Surgery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943452" cy="6885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0241" y="2130431"/>
            <a:ext cx="5515840" cy="1298307"/>
          </a:xfrm>
        </p:spPr>
        <p:txBody>
          <a:bodyPr/>
          <a:lstStyle>
            <a:lvl1pPr algn="l">
              <a:defRPr sz="3066">
                <a:solidFill>
                  <a:srgbClr val="EE6000"/>
                </a:solidFill>
              </a:defRPr>
            </a:lvl1pPr>
          </a:lstStyle>
          <a:p>
            <a:r>
              <a:rPr lang="en-US" sz="2918" b="1" dirty="0" smtClean="0">
                <a:solidFill>
                  <a:srgbClr val="F471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SG" sz="2918" b="1" dirty="0">
              <a:solidFill>
                <a:srgbClr val="F471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9421" y="3886200"/>
            <a:ext cx="5701041" cy="857250"/>
          </a:xfrm>
        </p:spPr>
        <p:txBody>
          <a:bodyPr>
            <a:normAutofit/>
          </a:bodyPr>
          <a:lstStyle>
            <a:lvl1pPr marL="0" indent="0" algn="l">
              <a:buNone/>
              <a:defRPr sz="89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6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Designation, Department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7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E8EE-6998-AD46-86FA-E7575AF4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4413" y="1524003"/>
            <a:ext cx="8660872" cy="4219575"/>
          </a:xfrm>
        </p:spPr>
        <p:txBody>
          <a:bodyPr/>
          <a:lstStyle>
            <a:lvl1pPr>
              <a:defRPr sz="212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3008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7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8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8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8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9812" y="6607175"/>
            <a:ext cx="396240" cy="228600"/>
          </a:xfrm>
          <a:prstGeom prst="rect">
            <a:avLst/>
          </a:prstGeom>
        </p:spPr>
        <p:txBody>
          <a:bodyPr vert="horz" lIns="63305" tIns="31652" rIns="63305" bIns="31652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E075C-88DA-4218-8424-EC2FC6139FE1}" type="slidenum">
              <a:rPr lang="en-SG" sz="544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SG" sz="544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0557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192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8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84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3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36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36"/>
            </a:lvl6pPr>
            <a:lvl7pPr>
              <a:defRPr sz="1236"/>
            </a:lvl7pPr>
            <a:lvl8pPr>
              <a:defRPr sz="1236"/>
            </a:lvl8pPr>
            <a:lvl9pPr>
              <a:defRPr sz="123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E8EE-6998-AD46-86FA-E7575AF4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192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8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84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3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36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36"/>
            </a:lvl6pPr>
            <a:lvl7pPr>
              <a:defRPr sz="1236"/>
            </a:lvl7pPr>
            <a:lvl8pPr>
              <a:defRPr sz="1236"/>
            </a:lvl8pPr>
            <a:lvl9pPr>
              <a:defRPr sz="123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1338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5" y="1535116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1434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6535" indent="0">
              <a:buNone/>
              <a:defRPr sz="1384" b="1"/>
            </a:lvl2pPr>
            <a:lvl3pPr marL="633072" indent="0">
              <a:buNone/>
              <a:defRPr sz="1236" b="1"/>
            </a:lvl3pPr>
            <a:lvl4pPr marL="949607" indent="0">
              <a:buNone/>
              <a:defRPr sz="1088" b="1"/>
            </a:lvl4pPr>
            <a:lvl5pPr marL="1266142" indent="0">
              <a:buNone/>
              <a:defRPr sz="1088" b="1"/>
            </a:lvl5pPr>
            <a:lvl6pPr marL="1582676" indent="0">
              <a:buNone/>
              <a:defRPr sz="1088" b="1"/>
            </a:lvl6pPr>
            <a:lvl7pPr marL="1899213" indent="0">
              <a:buNone/>
              <a:defRPr sz="1088" b="1"/>
            </a:lvl7pPr>
            <a:lvl8pPr marL="2215748" indent="0">
              <a:buNone/>
              <a:defRPr sz="1088" b="1"/>
            </a:lvl8pPr>
            <a:lvl9pPr marL="2532284" indent="0">
              <a:buNone/>
              <a:defRPr sz="10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5" y="2174878"/>
            <a:ext cx="4376870" cy="3951288"/>
          </a:xfrm>
        </p:spPr>
        <p:txBody>
          <a:bodyPr/>
          <a:lstStyle>
            <a:lvl1pPr>
              <a:defRPr sz="1384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3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8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3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89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088"/>
            </a:lvl6pPr>
            <a:lvl7pPr>
              <a:defRPr sz="1088"/>
            </a:lvl7pPr>
            <a:lvl8pPr>
              <a:defRPr sz="1088"/>
            </a:lvl8pPr>
            <a:lvl9pPr>
              <a:defRPr sz="10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6"/>
            <a:ext cx="4378590" cy="639762"/>
          </a:xfrm>
        </p:spPr>
        <p:txBody>
          <a:bodyPr anchor="b">
            <a:normAutofit/>
          </a:bodyPr>
          <a:lstStyle>
            <a:lvl1pPr marL="0" indent="0">
              <a:buNone/>
              <a:defRPr sz="1434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6535" indent="0">
              <a:buNone/>
              <a:defRPr sz="1384" b="1"/>
            </a:lvl2pPr>
            <a:lvl3pPr marL="633072" indent="0">
              <a:buNone/>
              <a:defRPr sz="1236" b="1"/>
            </a:lvl3pPr>
            <a:lvl4pPr marL="949607" indent="0">
              <a:buNone/>
              <a:defRPr sz="1088" b="1"/>
            </a:lvl4pPr>
            <a:lvl5pPr marL="1266142" indent="0">
              <a:buNone/>
              <a:defRPr sz="1088" b="1"/>
            </a:lvl5pPr>
            <a:lvl6pPr marL="1582676" indent="0">
              <a:buNone/>
              <a:defRPr sz="1088" b="1"/>
            </a:lvl6pPr>
            <a:lvl7pPr marL="1899213" indent="0">
              <a:buNone/>
              <a:defRPr sz="1088" b="1"/>
            </a:lvl7pPr>
            <a:lvl8pPr marL="2215748" indent="0">
              <a:buNone/>
              <a:defRPr sz="1088" b="1"/>
            </a:lvl8pPr>
            <a:lvl9pPr marL="2532284" indent="0">
              <a:buNone/>
              <a:defRPr sz="10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E8EE-6998-AD46-86FA-E7575AF4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95300" y="220663"/>
            <a:ext cx="8915400" cy="1143000"/>
          </a:xfrm>
          <a:prstGeom prst="rect">
            <a:avLst/>
          </a:prstGeom>
        </p:spPr>
        <p:txBody>
          <a:bodyPr vert="horz" lIns="63305" tIns="31652" rIns="63305" bIns="31652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21" dirty="0" smtClean="0"/>
              <a:t>Click to edit Master title style</a:t>
            </a:r>
            <a:endParaRPr lang="en-US" sz="2621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037274" y="2174878"/>
            <a:ext cx="4376870" cy="3951288"/>
          </a:xfrm>
        </p:spPr>
        <p:txBody>
          <a:bodyPr/>
          <a:lstStyle>
            <a:lvl1pPr>
              <a:defRPr sz="1384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3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8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3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89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088"/>
            </a:lvl6pPr>
            <a:lvl7pPr>
              <a:defRPr sz="1088"/>
            </a:lvl7pPr>
            <a:lvl8pPr>
              <a:defRPr sz="1088"/>
            </a:lvl8pPr>
            <a:lvl9pPr>
              <a:defRPr sz="10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8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E8EE-6998-AD46-86FA-E7575AF4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95300" y="182563"/>
            <a:ext cx="8915400" cy="1143000"/>
          </a:xfrm>
          <a:prstGeom prst="rect">
            <a:avLst/>
          </a:prstGeom>
        </p:spPr>
        <p:txBody>
          <a:bodyPr vert="horz" lIns="63305" tIns="31652" rIns="63305" bIns="31652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21" dirty="0" smtClean="0"/>
              <a:t>Click to edit Master title style</a:t>
            </a:r>
            <a:endParaRPr lang="en-US" sz="2621" dirty="0"/>
          </a:p>
        </p:txBody>
      </p:sp>
    </p:spTree>
    <p:extLst>
      <p:ext uri="{BB962C8B-B14F-4D97-AF65-F5344CB8AC3E}">
        <p14:creationId xmlns:p14="http://schemas.microsoft.com/office/powerpoint/2010/main" val="354449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8" y="371482"/>
            <a:ext cx="8894763" cy="720725"/>
          </a:xfrm>
        </p:spPr>
        <p:txBody>
          <a:bodyPr anchor="b">
            <a:noAutofit/>
          </a:bodyPr>
          <a:lstStyle>
            <a:lvl1pPr algn="l">
              <a:defRPr sz="247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1435106"/>
            <a:ext cx="5537730" cy="5853113"/>
          </a:xfrm>
        </p:spPr>
        <p:txBody>
          <a:bodyPr/>
          <a:lstStyle>
            <a:lvl1pPr>
              <a:defRPr sz="192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3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3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38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84"/>
            </a:lvl6pPr>
            <a:lvl7pPr>
              <a:defRPr sz="1384"/>
            </a:lvl7pPr>
            <a:lvl8pPr>
              <a:defRPr sz="1384"/>
            </a:lvl8pPr>
            <a:lvl9pPr>
              <a:defRPr sz="138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006" cy="4691063"/>
          </a:xfrm>
        </p:spPr>
        <p:txBody>
          <a:bodyPr/>
          <a:lstStyle>
            <a:lvl1pPr marL="0" indent="0">
              <a:buNone/>
              <a:defRPr sz="98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6535" indent="0">
              <a:buNone/>
              <a:defRPr sz="841"/>
            </a:lvl2pPr>
            <a:lvl3pPr marL="633072" indent="0">
              <a:buNone/>
              <a:defRPr sz="692"/>
            </a:lvl3pPr>
            <a:lvl4pPr marL="949607" indent="0">
              <a:buNone/>
              <a:defRPr sz="642"/>
            </a:lvl4pPr>
            <a:lvl5pPr marL="1266142" indent="0">
              <a:buNone/>
              <a:defRPr sz="642"/>
            </a:lvl5pPr>
            <a:lvl6pPr marL="1582676" indent="0">
              <a:buNone/>
              <a:defRPr sz="642"/>
            </a:lvl6pPr>
            <a:lvl7pPr marL="1899213" indent="0">
              <a:buNone/>
              <a:defRPr sz="642"/>
            </a:lvl7pPr>
            <a:lvl8pPr marL="2215748" indent="0">
              <a:buNone/>
              <a:defRPr sz="642"/>
            </a:lvl8pPr>
            <a:lvl9pPr marL="2532284" indent="0">
              <a:buNone/>
              <a:defRPr sz="642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E8EE-6998-AD46-86FA-E7575AF4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0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12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E8EE-6998-AD46-86FA-E7575AF4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5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ontent_Template_Surgery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3" y="-27004"/>
            <a:ext cx="9943452" cy="68850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4663" y="188913"/>
            <a:ext cx="8915400" cy="11430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8"/>
            <a:ext cx="23114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8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6535"/>
            <a:fld id="{082C63C2-5B4B-CB42-82C6-1BB04A5A02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16535"/>
              <a:t>11/08/2021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8"/>
            <a:ext cx="31369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8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653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8"/>
            <a:ext cx="23114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8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6535"/>
            <a:fld id="{F83CE8EE-6998-AD46-86FA-E7575AF4FD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1653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9812" y="6607175"/>
            <a:ext cx="396240" cy="228600"/>
          </a:xfrm>
          <a:prstGeom prst="rect">
            <a:avLst/>
          </a:prstGeom>
        </p:spPr>
        <p:txBody>
          <a:bodyPr vert="horz" lIns="63305" tIns="31652" rIns="63305" bIns="31652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E075C-88DA-4218-8424-EC2FC6139FE1}" type="slidenum">
              <a:rPr lang="en-SG" sz="544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SG" sz="544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91750" y="1056109"/>
            <a:ext cx="8787996" cy="77366"/>
          </a:xfrm>
          <a:prstGeom prst="rect">
            <a:avLst/>
          </a:prstGeom>
          <a:solidFill>
            <a:srgbClr val="F58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5" tIns="31652" rIns="63305" bIns="31652" rtlCol="0" anchor="ctr"/>
          <a:lstStyle/>
          <a:p>
            <a:pPr algn="ctr" defTabSz="316535"/>
            <a:endParaRPr lang="en-SG" sz="123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8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316535" rtl="0" eaLnBrk="1" latinLnBrk="0" hangingPunct="1">
        <a:spcBef>
          <a:spcPct val="0"/>
        </a:spcBef>
        <a:buNone/>
        <a:defRPr sz="2473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7402" indent="-237402" algn="l" defTabSz="316535" rtl="0" eaLnBrk="1" latinLnBrk="0" hangingPunct="1">
        <a:spcBef>
          <a:spcPct val="20000"/>
        </a:spcBef>
        <a:buFont typeface="Arial"/>
        <a:buChar char="•"/>
        <a:defRPr sz="2226" kern="1200">
          <a:solidFill>
            <a:schemeClr val="tx1"/>
          </a:solidFill>
          <a:latin typeface="+mn-lt"/>
          <a:ea typeface="+mn-ea"/>
          <a:cs typeface="+mn-cs"/>
        </a:defRPr>
      </a:lvl1pPr>
      <a:lvl2pPr marL="514370" indent="-197834" algn="l" defTabSz="316535" rtl="0" eaLnBrk="1" latinLnBrk="0" hangingPunct="1">
        <a:spcBef>
          <a:spcPct val="20000"/>
        </a:spcBef>
        <a:buFont typeface="Arial"/>
        <a:buChar char="–"/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791339" indent="-158267" algn="l" defTabSz="316535" rtl="0" eaLnBrk="1" latinLnBrk="0" hangingPunct="1">
        <a:spcBef>
          <a:spcPct val="20000"/>
        </a:spcBef>
        <a:buFont typeface="Arial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3pPr>
      <a:lvl4pPr marL="1107875" indent="-158267" algn="l" defTabSz="316535" rtl="0" eaLnBrk="1" latinLnBrk="0" hangingPunct="1">
        <a:spcBef>
          <a:spcPct val="20000"/>
        </a:spcBef>
        <a:buFont typeface="Arial"/>
        <a:buChar char="–"/>
        <a:defRPr sz="1384" kern="1200">
          <a:solidFill>
            <a:schemeClr val="tx1"/>
          </a:solidFill>
          <a:latin typeface="+mn-lt"/>
          <a:ea typeface="+mn-ea"/>
          <a:cs typeface="+mn-cs"/>
        </a:defRPr>
      </a:lvl4pPr>
      <a:lvl5pPr marL="1424410" indent="-158267" algn="l" defTabSz="316535" rtl="0" eaLnBrk="1" latinLnBrk="0" hangingPunct="1">
        <a:spcBef>
          <a:spcPct val="20000"/>
        </a:spcBef>
        <a:buFont typeface="Arial"/>
        <a:buChar char="»"/>
        <a:defRPr sz="1384" kern="1200">
          <a:solidFill>
            <a:schemeClr val="tx1"/>
          </a:solidFill>
          <a:latin typeface="+mn-lt"/>
          <a:ea typeface="+mn-ea"/>
          <a:cs typeface="+mn-cs"/>
        </a:defRPr>
      </a:lvl5pPr>
      <a:lvl6pPr marL="1740945" indent="-158267" algn="l" defTabSz="316535" rtl="0" eaLnBrk="1" latinLnBrk="0" hangingPunct="1">
        <a:spcBef>
          <a:spcPct val="20000"/>
        </a:spcBef>
        <a:buFont typeface="Arial"/>
        <a:buChar char="•"/>
        <a:defRPr sz="138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81" indent="-158267" algn="l" defTabSz="316535" rtl="0" eaLnBrk="1" latinLnBrk="0" hangingPunct="1">
        <a:spcBef>
          <a:spcPct val="20000"/>
        </a:spcBef>
        <a:buFont typeface="Arial"/>
        <a:buChar char="•"/>
        <a:defRPr sz="1384" kern="1200">
          <a:solidFill>
            <a:schemeClr val="tx1"/>
          </a:solidFill>
          <a:latin typeface="+mn-lt"/>
          <a:ea typeface="+mn-ea"/>
          <a:cs typeface="+mn-cs"/>
        </a:defRPr>
      </a:lvl7pPr>
      <a:lvl8pPr marL="2374016" indent="-158267" algn="l" defTabSz="316535" rtl="0" eaLnBrk="1" latinLnBrk="0" hangingPunct="1">
        <a:spcBef>
          <a:spcPct val="20000"/>
        </a:spcBef>
        <a:buFont typeface="Arial"/>
        <a:buChar char="•"/>
        <a:defRPr sz="1384" kern="1200">
          <a:solidFill>
            <a:schemeClr val="tx1"/>
          </a:solidFill>
          <a:latin typeface="+mn-lt"/>
          <a:ea typeface="+mn-ea"/>
          <a:cs typeface="+mn-cs"/>
        </a:defRPr>
      </a:lvl8pPr>
      <a:lvl9pPr marL="2690551" indent="-158267" algn="l" defTabSz="316535" rtl="0" eaLnBrk="1" latinLnBrk="0" hangingPunct="1">
        <a:spcBef>
          <a:spcPct val="20000"/>
        </a:spcBef>
        <a:buFont typeface="Arial"/>
        <a:buChar char="•"/>
        <a:defRPr sz="13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6535" rtl="0" eaLnBrk="1" latinLnBrk="0" hangingPunct="1">
        <a:defRPr sz="123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5" algn="l" defTabSz="316535" rtl="0" eaLnBrk="1" latinLnBrk="0" hangingPunct="1">
        <a:defRPr sz="1236" kern="1200">
          <a:solidFill>
            <a:schemeClr val="tx1"/>
          </a:solidFill>
          <a:latin typeface="+mn-lt"/>
          <a:ea typeface="+mn-ea"/>
          <a:cs typeface="+mn-cs"/>
        </a:defRPr>
      </a:lvl2pPr>
      <a:lvl3pPr marL="633072" algn="l" defTabSz="316535" rtl="0" eaLnBrk="1" latinLnBrk="0" hangingPunct="1">
        <a:defRPr sz="1236" kern="1200">
          <a:solidFill>
            <a:schemeClr val="tx1"/>
          </a:solidFill>
          <a:latin typeface="+mn-lt"/>
          <a:ea typeface="+mn-ea"/>
          <a:cs typeface="+mn-cs"/>
        </a:defRPr>
      </a:lvl3pPr>
      <a:lvl4pPr marL="949607" algn="l" defTabSz="316535" rtl="0" eaLnBrk="1" latinLnBrk="0" hangingPunct="1">
        <a:defRPr sz="123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42" algn="l" defTabSz="316535" rtl="0" eaLnBrk="1" latinLnBrk="0" hangingPunct="1">
        <a:defRPr sz="123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76" algn="l" defTabSz="316535" rtl="0" eaLnBrk="1" latinLnBrk="0" hangingPunct="1">
        <a:defRPr sz="1236" kern="1200">
          <a:solidFill>
            <a:schemeClr val="tx1"/>
          </a:solidFill>
          <a:latin typeface="+mn-lt"/>
          <a:ea typeface="+mn-ea"/>
          <a:cs typeface="+mn-cs"/>
        </a:defRPr>
      </a:lvl6pPr>
      <a:lvl7pPr marL="1899213" algn="l" defTabSz="316535" rtl="0" eaLnBrk="1" latinLnBrk="0" hangingPunct="1">
        <a:defRPr sz="123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48" algn="l" defTabSz="316535" rtl="0" eaLnBrk="1" latinLnBrk="0" hangingPunct="1">
        <a:defRPr sz="123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84" algn="l" defTabSz="316535" rtl="0" eaLnBrk="1" latinLnBrk="0" hangingPunct="1">
        <a:defRPr sz="12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8.tiff"/><Relationship Id="rId26" Type="http://schemas.microsoft.com/office/2007/relationships/hdphoto" Target="../media/hdphoto3.wdp"/><Relationship Id="rId39" Type="http://schemas.microsoft.com/office/2007/relationships/hdphoto" Target="../media/hdphoto6.wdp"/><Relationship Id="rId21" Type="http://schemas.openxmlformats.org/officeDocument/2006/relationships/image" Target="../media/image21.png"/><Relationship Id="rId34" Type="http://schemas.openxmlformats.org/officeDocument/2006/relationships/image" Target="../media/image30.jpg"/><Relationship Id="rId42" Type="http://schemas.openxmlformats.org/officeDocument/2006/relationships/image" Target="../media/image37.jp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55" Type="http://schemas.openxmlformats.org/officeDocument/2006/relationships/image" Target="../media/image48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6" Type="http://schemas.openxmlformats.org/officeDocument/2006/relationships/image" Target="../media/image16.jpeg"/><Relationship Id="rId29" Type="http://schemas.openxmlformats.org/officeDocument/2006/relationships/image" Target="../media/image27.jpeg"/><Relationship Id="rId11" Type="http://schemas.openxmlformats.org/officeDocument/2006/relationships/image" Target="../media/image12.png"/><Relationship Id="rId24" Type="http://schemas.openxmlformats.org/officeDocument/2006/relationships/image" Target="../media/image23.jpg"/><Relationship Id="rId32" Type="http://schemas.openxmlformats.org/officeDocument/2006/relationships/image" Target="../media/image29.png"/><Relationship Id="rId37" Type="http://schemas.openxmlformats.org/officeDocument/2006/relationships/image" Target="../media/image33.jpg"/><Relationship Id="rId40" Type="http://schemas.openxmlformats.org/officeDocument/2006/relationships/image" Target="../media/image35.jpg"/><Relationship Id="rId45" Type="http://schemas.openxmlformats.org/officeDocument/2006/relationships/image" Target="../media/image39.png"/><Relationship Id="rId53" Type="http://schemas.openxmlformats.org/officeDocument/2006/relationships/image" Target="../media/image46.jpg"/><Relationship Id="rId58" Type="http://schemas.openxmlformats.org/officeDocument/2006/relationships/image" Target="../media/image51.png"/><Relationship Id="rId5" Type="http://schemas.openxmlformats.org/officeDocument/2006/relationships/image" Target="../media/image6.jpeg"/><Relationship Id="rId19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microsoft.com/office/2007/relationships/hdphoto" Target="../media/hdphoto1.wdp"/><Relationship Id="rId22" Type="http://schemas.microsoft.com/office/2007/relationships/hdphoto" Target="../media/hdphoto2.wdp"/><Relationship Id="rId27" Type="http://schemas.openxmlformats.org/officeDocument/2006/relationships/image" Target="../media/image25.PNG"/><Relationship Id="rId30" Type="http://schemas.microsoft.com/office/2007/relationships/hdphoto" Target="../media/hdphoto4.wdp"/><Relationship Id="rId35" Type="http://schemas.openxmlformats.org/officeDocument/2006/relationships/image" Target="../media/image31.jpeg"/><Relationship Id="rId43" Type="http://schemas.openxmlformats.org/officeDocument/2006/relationships/image" Target="../media/image38.jpeg"/><Relationship Id="rId48" Type="http://schemas.openxmlformats.org/officeDocument/2006/relationships/image" Target="../media/image42.png"/><Relationship Id="rId56" Type="http://schemas.openxmlformats.org/officeDocument/2006/relationships/image" Target="../media/image49.png"/><Relationship Id="rId8" Type="http://schemas.openxmlformats.org/officeDocument/2006/relationships/image" Target="../media/image9.jpeg"/><Relationship Id="rId51" Type="http://schemas.openxmlformats.org/officeDocument/2006/relationships/image" Target="../media/image45.jpeg"/><Relationship Id="rId3" Type="http://schemas.openxmlformats.org/officeDocument/2006/relationships/image" Target="../media/image4.jpeg"/><Relationship Id="rId12" Type="http://schemas.openxmlformats.org/officeDocument/2006/relationships/image" Target="../media/image13.jpg"/><Relationship Id="rId17" Type="http://schemas.openxmlformats.org/officeDocument/2006/relationships/image" Target="../media/image17.jpg"/><Relationship Id="rId25" Type="http://schemas.openxmlformats.org/officeDocument/2006/relationships/image" Target="../media/image24.jpeg"/><Relationship Id="rId33" Type="http://schemas.microsoft.com/office/2007/relationships/hdphoto" Target="../media/hdphoto5.wdp"/><Relationship Id="rId38" Type="http://schemas.openxmlformats.org/officeDocument/2006/relationships/image" Target="../media/image34.jpeg"/><Relationship Id="rId46" Type="http://schemas.openxmlformats.org/officeDocument/2006/relationships/image" Target="../media/image40.jpeg"/><Relationship Id="rId20" Type="http://schemas.openxmlformats.org/officeDocument/2006/relationships/image" Target="../media/image20.png"/><Relationship Id="rId41" Type="http://schemas.openxmlformats.org/officeDocument/2006/relationships/image" Target="../media/image36.jpg"/><Relationship Id="rId54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openxmlformats.org/officeDocument/2006/relationships/image" Target="../media/image26.jpeg"/><Relationship Id="rId36" Type="http://schemas.openxmlformats.org/officeDocument/2006/relationships/image" Target="../media/image32.png"/><Relationship Id="rId49" Type="http://schemas.openxmlformats.org/officeDocument/2006/relationships/image" Target="../media/image43.png"/><Relationship Id="rId57" Type="http://schemas.openxmlformats.org/officeDocument/2006/relationships/image" Target="../media/image50.png"/><Relationship Id="rId10" Type="http://schemas.openxmlformats.org/officeDocument/2006/relationships/image" Target="../media/image11.jpeg"/><Relationship Id="rId31" Type="http://schemas.openxmlformats.org/officeDocument/2006/relationships/image" Target="../media/image28.jpg"/><Relationship Id="rId44" Type="http://schemas.microsoft.com/office/2007/relationships/hdphoto" Target="../media/hdphoto7.wdp"/><Relationship Id="rId52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Straight Connector 213"/>
          <p:cNvCxnSpPr/>
          <p:nvPr/>
        </p:nvCxnSpPr>
        <p:spPr>
          <a:xfrm flipH="1">
            <a:off x="4161862" y="4974511"/>
            <a:ext cx="1455" cy="19819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907" y="899845"/>
            <a:ext cx="9817100" cy="380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78412" y="5829509"/>
            <a:ext cx="1727588" cy="662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36" dirty="0"/>
          </a:p>
          <a:p>
            <a:endParaRPr lang="en-US" sz="1236" dirty="0"/>
          </a:p>
          <a:p>
            <a:endParaRPr lang="en-US" sz="1236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640" y="76167"/>
            <a:ext cx="8869449" cy="639642"/>
          </a:xfrm>
        </p:spPr>
        <p:txBody>
          <a:bodyPr>
            <a:noAutofit/>
          </a:bodyPr>
          <a:lstStyle/>
          <a:p>
            <a:r>
              <a:rPr lang="en-US" sz="2400" dirty="0"/>
              <a:t>Surgery ACP Organisation Chart </a:t>
            </a:r>
            <a:r>
              <a:rPr lang="en-US" sz="1100" i="1" dirty="0"/>
              <a:t>(updated as at </a:t>
            </a:r>
            <a:r>
              <a:rPr lang="en-US" sz="1100" i="1" dirty="0" smtClean="0"/>
              <a:t>1 July 2021)</a:t>
            </a:r>
            <a:endParaRPr lang="en-US" sz="1100" dirty="0"/>
          </a:p>
        </p:txBody>
      </p:sp>
      <p:grpSp>
        <p:nvGrpSpPr>
          <p:cNvPr id="249" name="Group 248"/>
          <p:cNvGrpSpPr/>
          <p:nvPr/>
        </p:nvGrpSpPr>
        <p:grpSpPr>
          <a:xfrm>
            <a:off x="279955" y="720291"/>
            <a:ext cx="9348002" cy="5852067"/>
            <a:chOff x="2191666" y="1657997"/>
            <a:chExt cx="12526729" cy="7591898"/>
          </a:xfrm>
        </p:grpSpPr>
        <p:cxnSp>
          <p:nvCxnSpPr>
            <p:cNvPr id="177" name="Straight Connector 176"/>
            <p:cNvCxnSpPr/>
            <p:nvPr/>
          </p:nvCxnSpPr>
          <p:spPr>
            <a:xfrm flipV="1">
              <a:off x="13933463" y="4913327"/>
              <a:ext cx="0" cy="86332"/>
            </a:xfrm>
            <a:prstGeom prst="line">
              <a:avLst/>
            </a:prstGeom>
            <a:ln w="9525">
              <a:solidFill>
                <a:srgbClr val="C10F4F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276524" y="4411856"/>
              <a:ext cx="0" cy="19467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/>
            <p:nvPr/>
          </p:nvCxnSpPr>
          <p:spPr>
            <a:xfrm flipH="1">
              <a:off x="7006622" y="3428587"/>
              <a:ext cx="1054869" cy="5159088"/>
            </a:xfrm>
            <a:prstGeom prst="bentConnector3">
              <a:avLst>
                <a:gd name="adj1" fmla="val -29040"/>
              </a:avLst>
            </a:prstGeom>
            <a:ln w="9525">
              <a:solidFill>
                <a:srgbClr val="0066FF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>
            <a:xfrm>
              <a:off x="9442420" y="7767402"/>
              <a:ext cx="2075543" cy="8806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8" name="Text Box 106"/>
            <p:cNvSpPr txBox="1">
              <a:spLocks noChangeArrowheads="1"/>
            </p:cNvSpPr>
            <p:nvPr/>
          </p:nvSpPr>
          <p:spPr bwMode="auto">
            <a:xfrm>
              <a:off x="6594221" y="3183200"/>
              <a:ext cx="1657480" cy="5577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66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b="1" dirty="0">
                  <a:latin typeface="+mj-lt"/>
                  <a:cs typeface="Calibri" pitchFamily="34" charset="0"/>
                </a:rPr>
                <a:t>Vice Chair </a:t>
              </a:r>
            </a:p>
            <a:p>
              <a:pPr algn="ctr" eaLnBrk="1" hangingPunct="1">
                <a:defRPr/>
              </a:pPr>
              <a:r>
                <a:rPr lang="en-US" sz="600" b="1" dirty="0">
                  <a:latin typeface="+mj-lt"/>
                  <a:cs typeface="Calibri" pitchFamily="34" charset="0"/>
                </a:rPr>
                <a:t>(Postgraduate Education)</a:t>
              </a:r>
            </a:p>
            <a:p>
              <a:pPr algn="ctr" eaLnBrk="1" hangingPunct="1">
                <a:defRPr/>
              </a:pPr>
              <a:r>
                <a:rPr lang="en-US" sz="700" i="1" dirty="0">
                  <a:latin typeface="+mj-lt"/>
                  <a:cs typeface="Calibri" pitchFamily="34" charset="0"/>
                </a:rPr>
                <a:t>Assoc Prof Caroline Ong </a:t>
              </a:r>
            </a:p>
          </p:txBody>
        </p:sp>
        <p:sp>
          <p:nvSpPr>
            <p:cNvPr id="40" name="Text Box 106"/>
            <p:cNvSpPr txBox="1">
              <a:spLocks noChangeArrowheads="1"/>
            </p:cNvSpPr>
            <p:nvPr/>
          </p:nvSpPr>
          <p:spPr bwMode="auto">
            <a:xfrm>
              <a:off x="2478196" y="3192964"/>
              <a:ext cx="1680520" cy="50960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700" b="1" dirty="0">
                <a:latin typeface="+mj-lt"/>
                <a:cs typeface="Calibri" pitchFamily="34" charset="0"/>
              </a:endParaRPr>
            </a:p>
            <a:p>
              <a:pPr algn="ctr" eaLnBrk="1" hangingPunct="1">
                <a:defRPr/>
              </a:pPr>
              <a:r>
                <a:rPr lang="en-US" sz="700" b="1" dirty="0">
                  <a:latin typeface="+mj-lt"/>
                  <a:cs typeface="Calibri" pitchFamily="34" charset="0"/>
                </a:rPr>
                <a:t>Vice Chair </a:t>
              </a:r>
            </a:p>
            <a:p>
              <a:pPr algn="ctr" eaLnBrk="1" hangingPunct="1">
                <a:defRPr/>
              </a:pPr>
              <a:r>
                <a:rPr lang="en-US" sz="700" b="1" dirty="0">
                  <a:latin typeface="+mj-lt"/>
                  <a:cs typeface="Calibri" pitchFamily="34" charset="0"/>
                </a:rPr>
                <a:t>(Research</a:t>
              </a:r>
              <a:r>
                <a:rPr lang="en-US" sz="700" b="1" dirty="0" smtClean="0">
                  <a:latin typeface="+mj-lt"/>
                  <a:cs typeface="Calibri" pitchFamily="34" charset="0"/>
                </a:rPr>
                <a:t>)</a:t>
              </a:r>
            </a:p>
            <a:p>
              <a:pPr algn="ctr" eaLnBrk="1" hangingPunct="1">
                <a:defRPr/>
              </a:pPr>
              <a:r>
                <a:rPr lang="en-US" sz="700" i="1" dirty="0" smtClean="0">
                  <a:cs typeface="Calibri" pitchFamily="34" charset="0"/>
                </a:rPr>
                <a:t>Prof Pierce Chow</a:t>
              </a:r>
              <a:endParaRPr lang="en-US" sz="700" b="1" dirty="0">
                <a:latin typeface="+mj-lt"/>
                <a:cs typeface="Calibri" pitchFamily="34" charset="0"/>
              </a:endParaRPr>
            </a:p>
            <a:p>
              <a:pPr algn="ctr" eaLnBrk="1" hangingPunct="1">
                <a:defRPr/>
              </a:pPr>
              <a:endParaRPr lang="en-US" sz="700" i="1" dirty="0">
                <a:latin typeface="+mj-lt"/>
                <a:cs typeface="Calibri" pitchFamily="34" charset="0"/>
              </a:endParaRPr>
            </a:p>
          </p:txBody>
        </p:sp>
        <p:sp>
          <p:nvSpPr>
            <p:cNvPr id="41" name="Text Box 127"/>
            <p:cNvSpPr txBox="1">
              <a:spLocks noChangeArrowheads="1"/>
            </p:cNvSpPr>
            <p:nvPr/>
          </p:nvSpPr>
          <p:spPr bwMode="auto">
            <a:xfrm>
              <a:off x="9118539" y="3154546"/>
              <a:ext cx="1966226" cy="58643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b="1" dirty="0">
                  <a:latin typeface="+mj-lt"/>
                  <a:cs typeface="Calibri" pitchFamily="34" charset="0"/>
                </a:rPr>
                <a:t>Vice Chair</a:t>
              </a:r>
            </a:p>
            <a:p>
              <a:pPr algn="ctr" eaLnBrk="1" hangingPunct="1">
                <a:defRPr/>
              </a:pPr>
              <a:r>
                <a:rPr lang="en-US" sz="700" b="1" dirty="0">
                  <a:latin typeface="+mj-lt"/>
                  <a:cs typeface="Calibri" pitchFamily="34" charset="0"/>
                </a:rPr>
                <a:t>(Clinical)</a:t>
              </a:r>
            </a:p>
            <a:p>
              <a:pPr algn="ctr" eaLnBrk="1" hangingPunct="1">
                <a:defRPr/>
              </a:pPr>
              <a:r>
                <a:rPr lang="en-US" sz="700" i="1" dirty="0">
                  <a:latin typeface="+mj-lt"/>
                  <a:cs typeface="Calibri" pitchFamily="34" charset="0"/>
                </a:rPr>
                <a:t>Assoc Prof Ong Hock Soo</a:t>
              </a:r>
            </a:p>
          </p:txBody>
        </p:sp>
        <p:sp>
          <p:nvSpPr>
            <p:cNvPr id="42" name="Text Box 109"/>
            <p:cNvSpPr txBox="1">
              <a:spLocks noChangeArrowheads="1"/>
            </p:cNvSpPr>
            <p:nvPr/>
          </p:nvSpPr>
          <p:spPr bwMode="auto">
            <a:xfrm>
              <a:off x="2476252" y="4597635"/>
              <a:ext cx="1644602" cy="533814"/>
            </a:xfrm>
            <a:prstGeom prst="roundRect">
              <a:avLst/>
            </a:prstGeom>
            <a:ln w="9525"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500" b="1" dirty="0" smtClean="0">
                  <a:latin typeface="+mj-lt"/>
                  <a:cs typeface="Calibri" pitchFamily="34" charset="0"/>
                </a:rPr>
                <a:t>Surgical Technology and Innovation</a:t>
              </a:r>
              <a:endParaRPr lang="en-US" sz="500" b="1" dirty="0">
                <a:latin typeface="+mj-lt"/>
                <a:cs typeface="Calibri" pitchFamily="34" charset="0"/>
              </a:endParaRPr>
            </a:p>
            <a:p>
              <a:pPr algn="ctr" eaLnBrk="1" hangingPunct="1">
                <a:defRPr/>
              </a:pPr>
              <a:r>
                <a:rPr lang="en-US" sz="500" i="1" dirty="0" smtClean="0">
                  <a:cs typeface="Calibri" pitchFamily="34" charset="0"/>
                </a:rPr>
                <a:t>Dir</a:t>
              </a:r>
              <a:r>
                <a:rPr lang="en-US" sz="500" i="1" dirty="0">
                  <a:cs typeface="Calibri" pitchFamily="34" charset="0"/>
                </a:rPr>
                <a:t>, </a:t>
              </a:r>
              <a:r>
                <a:rPr lang="en-US" sz="500" i="1" dirty="0" smtClean="0">
                  <a:cs typeface="Calibri" pitchFamily="34" charset="0"/>
                </a:rPr>
                <a:t>Assoc </a:t>
              </a:r>
              <a:r>
                <a:rPr lang="en-US" sz="500" i="1" dirty="0">
                  <a:cs typeface="Calibri" pitchFamily="34" charset="0"/>
                </a:rPr>
                <a:t>Prof Yuen Heng Wai</a:t>
              </a:r>
            </a:p>
          </p:txBody>
        </p:sp>
        <p:sp>
          <p:nvSpPr>
            <p:cNvPr id="43" name="Text Box 108"/>
            <p:cNvSpPr txBox="1">
              <a:spLocks noChangeArrowheads="1"/>
            </p:cNvSpPr>
            <p:nvPr/>
          </p:nvSpPr>
          <p:spPr bwMode="auto">
            <a:xfrm>
              <a:off x="2476252" y="5897423"/>
              <a:ext cx="1644602" cy="533814"/>
            </a:xfrm>
            <a:prstGeom prst="roundRect">
              <a:avLst/>
            </a:prstGeom>
            <a:ln w="9525"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500" b="1" dirty="0">
                  <a:cs typeface="Arial" pitchFamily="34" charset="0"/>
                </a:rPr>
                <a:t>   Resident and Student    </a:t>
              </a:r>
            </a:p>
            <a:p>
              <a:pPr algn="ctr" eaLnBrk="1" hangingPunct="1">
                <a:defRPr/>
              </a:pPr>
              <a:r>
                <a:rPr lang="en-US" sz="500" b="1" dirty="0">
                  <a:cs typeface="Arial" pitchFamily="34" charset="0"/>
                </a:rPr>
                <a:t>  Research Mentorship Office</a:t>
              </a:r>
            </a:p>
            <a:p>
              <a:pPr algn="ctr" eaLnBrk="1" hangingPunct="1">
                <a:defRPr/>
              </a:pPr>
              <a:r>
                <a:rPr lang="en-US" sz="500" i="1" dirty="0" smtClean="0">
                  <a:cs typeface="Arial" pitchFamily="34" charset="0"/>
                </a:rPr>
                <a:t>[Vacant]</a:t>
              </a:r>
              <a:endParaRPr lang="en-US" sz="500" i="1" dirty="0">
                <a:cs typeface="Arial" pitchFamily="34" charset="0"/>
              </a:endParaRPr>
            </a:p>
          </p:txBody>
        </p:sp>
        <p:sp>
          <p:nvSpPr>
            <p:cNvPr id="44" name="Text Box 104"/>
            <p:cNvSpPr txBox="1">
              <a:spLocks noChangeArrowheads="1"/>
            </p:cNvSpPr>
            <p:nvPr/>
          </p:nvSpPr>
          <p:spPr bwMode="auto">
            <a:xfrm>
              <a:off x="2476252" y="5276583"/>
              <a:ext cx="1644602" cy="533814"/>
            </a:xfrm>
            <a:prstGeom prst="roundRect">
              <a:avLst/>
            </a:prstGeom>
            <a:ln w="9525"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500" b="1" dirty="0">
                  <a:cs typeface="Calibri" pitchFamily="34" charset="0"/>
                </a:rPr>
                <a:t>Outcomes Research &amp; Database Registry</a:t>
              </a:r>
            </a:p>
            <a:p>
              <a:pPr algn="ctr" eaLnBrk="1" hangingPunct="1">
                <a:defRPr/>
              </a:pPr>
              <a:r>
                <a:rPr lang="en-US" sz="500" i="1" dirty="0">
                  <a:cs typeface="Calibri" pitchFamily="34" charset="0"/>
                </a:rPr>
                <a:t>Dir, </a:t>
              </a:r>
              <a:r>
                <a:rPr lang="en-US" sz="500" i="1" dirty="0" smtClean="0">
                  <a:cs typeface="Calibri" pitchFamily="34" charset="0"/>
                </a:rPr>
                <a:t>Prof </a:t>
              </a:r>
              <a:r>
                <a:rPr lang="en-US" sz="500" i="1" dirty="0">
                  <a:cs typeface="Calibri" pitchFamily="34" charset="0"/>
                </a:rPr>
                <a:t>Brian Goh</a:t>
              </a:r>
            </a:p>
          </p:txBody>
        </p:sp>
        <p:sp>
          <p:nvSpPr>
            <p:cNvPr id="48" name="Text Box 109"/>
            <p:cNvSpPr txBox="1">
              <a:spLocks noChangeArrowheads="1"/>
            </p:cNvSpPr>
            <p:nvPr/>
          </p:nvSpPr>
          <p:spPr bwMode="auto">
            <a:xfrm>
              <a:off x="6581956" y="4586573"/>
              <a:ext cx="1657480" cy="556177"/>
            </a:xfrm>
            <a:prstGeom prst="roundRect">
              <a:avLst/>
            </a:prstGeom>
            <a:ln w="9525">
              <a:solidFill>
                <a:srgbClr val="0066FF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500" b="1" dirty="0">
                  <a:latin typeface="+mj-lt"/>
                  <a:cs typeface="Calibri" pitchFamily="34" charset="0"/>
                </a:rPr>
                <a:t>Residency </a:t>
              </a:r>
            </a:p>
            <a:p>
              <a:pPr algn="ctr" eaLnBrk="1" hangingPunct="1">
                <a:defRPr/>
              </a:pPr>
              <a:r>
                <a:rPr lang="en-US" sz="500" b="1" dirty="0">
                  <a:latin typeface="+mj-lt"/>
                  <a:cs typeface="Calibri" pitchFamily="34" charset="0"/>
                </a:rPr>
                <a:t>(General Surgery)</a:t>
              </a:r>
            </a:p>
            <a:p>
              <a:pPr algn="ctr" eaLnBrk="1" hangingPunct="1">
                <a:defRPr/>
              </a:pPr>
              <a:r>
                <a:rPr lang="en-US" sz="500" i="1" dirty="0">
                  <a:latin typeface="+mj-lt"/>
                  <a:cs typeface="Calibri" pitchFamily="34" charset="0"/>
                </a:rPr>
                <a:t>   Dir, </a:t>
              </a:r>
              <a:r>
                <a:rPr lang="en-US" sz="500" i="1" dirty="0" smtClean="0">
                  <a:latin typeface="+mj-lt"/>
                  <a:cs typeface="Calibri" pitchFamily="34" charset="0"/>
                </a:rPr>
                <a:t>Asst Prof Teo Jin Yao</a:t>
              </a:r>
              <a:endParaRPr lang="en-US" sz="500" i="1" dirty="0">
                <a:latin typeface="+mj-lt"/>
                <a:cs typeface="Calibri" pitchFamily="34" charset="0"/>
              </a:endParaRPr>
            </a:p>
          </p:txBody>
        </p:sp>
        <p:sp>
          <p:nvSpPr>
            <p:cNvPr id="49" name="Text Box 109"/>
            <p:cNvSpPr txBox="1">
              <a:spLocks noChangeArrowheads="1"/>
            </p:cNvSpPr>
            <p:nvPr/>
          </p:nvSpPr>
          <p:spPr bwMode="auto">
            <a:xfrm>
              <a:off x="6581956" y="5270087"/>
              <a:ext cx="1657480" cy="557784"/>
            </a:xfrm>
            <a:prstGeom prst="roundRect">
              <a:avLst/>
            </a:prstGeom>
            <a:ln w="9525">
              <a:solidFill>
                <a:srgbClr val="0066FF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500" b="1" dirty="0">
                  <a:latin typeface="+mj-lt"/>
                  <a:cs typeface="Calibri" pitchFamily="34" charset="0"/>
                </a:rPr>
                <a:t>Residency</a:t>
              </a:r>
            </a:p>
            <a:p>
              <a:pPr algn="ctr" eaLnBrk="1" hangingPunct="1">
                <a:defRPr/>
              </a:pPr>
              <a:r>
                <a:rPr lang="en-US" sz="500" b="1" dirty="0">
                  <a:latin typeface="+mj-lt"/>
                  <a:cs typeface="Calibri" pitchFamily="34" charset="0"/>
                </a:rPr>
                <a:t> (Otolaryngology)</a:t>
              </a:r>
            </a:p>
            <a:p>
              <a:pPr algn="ctr" eaLnBrk="1" hangingPunct="1">
                <a:defRPr/>
              </a:pPr>
              <a:r>
                <a:rPr lang="en-US" sz="500" i="1" dirty="0"/>
                <a:t>Dir, Asst Prof Neville Teo</a:t>
              </a:r>
            </a:p>
          </p:txBody>
        </p:sp>
        <p:sp>
          <p:nvSpPr>
            <p:cNvPr id="50" name="Text Box 109"/>
            <p:cNvSpPr txBox="1">
              <a:spLocks noChangeArrowheads="1"/>
            </p:cNvSpPr>
            <p:nvPr/>
          </p:nvSpPr>
          <p:spPr bwMode="auto">
            <a:xfrm>
              <a:off x="6569691" y="5947279"/>
              <a:ext cx="1654203" cy="557784"/>
            </a:xfrm>
            <a:prstGeom prst="roundRect">
              <a:avLst/>
            </a:prstGeom>
            <a:ln w="9525">
              <a:solidFill>
                <a:srgbClr val="0066FF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500" b="1" dirty="0">
                  <a:latin typeface="+mj-lt"/>
                  <a:cs typeface="Calibri" pitchFamily="34" charset="0"/>
                </a:rPr>
                <a:t>Residency</a:t>
              </a:r>
            </a:p>
            <a:p>
              <a:pPr algn="ctr" eaLnBrk="1" hangingPunct="1">
                <a:defRPr/>
              </a:pPr>
              <a:r>
                <a:rPr lang="en-US" sz="500" b="1" dirty="0">
                  <a:latin typeface="+mj-lt"/>
                  <a:cs typeface="Calibri" pitchFamily="34" charset="0"/>
                </a:rPr>
                <a:t> (Urology)</a:t>
              </a:r>
            </a:p>
            <a:p>
              <a:pPr algn="ctr" eaLnBrk="1" hangingPunct="1">
                <a:defRPr/>
              </a:pPr>
              <a:r>
                <a:rPr lang="en-US" sz="500" i="1" dirty="0">
                  <a:latin typeface="+mj-lt"/>
                  <a:cs typeface="Calibri" pitchFamily="34" charset="0"/>
                </a:rPr>
                <a:t>Dir</a:t>
              </a:r>
              <a:r>
                <a:rPr lang="en-US" sz="500" i="1" dirty="0" smtClean="0">
                  <a:latin typeface="+mj-lt"/>
                  <a:cs typeface="Calibri" pitchFamily="34" charset="0"/>
                </a:rPr>
                <a:t>, Asst Prof Valerie Gan</a:t>
              </a:r>
              <a:endParaRPr lang="en-US" sz="500" i="1" dirty="0">
                <a:latin typeface="+mj-lt"/>
                <a:cs typeface="Calibri" pitchFamily="34" charset="0"/>
              </a:endParaRPr>
            </a:p>
          </p:txBody>
        </p:sp>
        <p:sp>
          <p:nvSpPr>
            <p:cNvPr id="51" name="Text Box 114"/>
            <p:cNvSpPr txBox="1">
              <a:spLocks noChangeArrowheads="1"/>
            </p:cNvSpPr>
            <p:nvPr/>
          </p:nvSpPr>
          <p:spPr bwMode="auto">
            <a:xfrm>
              <a:off x="11475692" y="3153949"/>
              <a:ext cx="1463040" cy="55778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8000"/>
              </a:solidFill>
              <a:headEnd/>
              <a:tailEnd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700" b="1" dirty="0">
                <a:latin typeface="+mj-lt"/>
                <a:cs typeface="Calibri" pitchFamily="34" charset="0"/>
              </a:endParaRPr>
            </a:p>
            <a:p>
              <a:pPr algn="ctr" eaLnBrk="1" hangingPunct="1">
                <a:defRPr/>
              </a:pPr>
              <a:r>
                <a:rPr lang="en-US" sz="700" b="1" dirty="0">
                  <a:latin typeface="+mj-lt"/>
                  <a:cs typeface="Calibri" pitchFamily="34" charset="0"/>
                </a:rPr>
                <a:t>Vice Chair </a:t>
              </a:r>
            </a:p>
            <a:p>
              <a:pPr algn="ctr" eaLnBrk="1" hangingPunct="1">
                <a:defRPr/>
              </a:pPr>
              <a:r>
                <a:rPr lang="en-US" sz="600" b="1" dirty="0">
                  <a:latin typeface="+mj-lt"/>
                  <a:cs typeface="Calibri" pitchFamily="34" charset="0"/>
                </a:rPr>
                <a:t>(Faculty Affairs &amp; </a:t>
              </a:r>
            </a:p>
            <a:p>
              <a:pPr algn="ctr" eaLnBrk="1" hangingPunct="1">
                <a:defRPr/>
              </a:pPr>
              <a:r>
                <a:rPr lang="en-US" sz="600" b="1" dirty="0" smtClean="0">
                  <a:latin typeface="+mj-lt"/>
                  <a:cs typeface="Calibri" pitchFamily="34" charset="0"/>
                </a:rPr>
                <a:t>   Professional </a:t>
              </a:r>
              <a:r>
                <a:rPr lang="en-US" sz="600" b="1" dirty="0">
                  <a:latin typeface="+mj-lt"/>
                  <a:cs typeface="Calibri" pitchFamily="34" charset="0"/>
                </a:rPr>
                <a:t>Development</a:t>
              </a:r>
              <a:r>
                <a:rPr lang="en-US" sz="600" b="1" dirty="0" smtClean="0">
                  <a:latin typeface="+mj-lt"/>
                  <a:cs typeface="Calibri" pitchFamily="34" charset="0"/>
                </a:rPr>
                <a:t>)</a:t>
              </a:r>
            </a:p>
            <a:p>
              <a:pPr algn="ctr" eaLnBrk="1" hangingPunct="1">
                <a:defRPr/>
              </a:pPr>
              <a:r>
                <a:rPr lang="en-US" sz="600" i="1" dirty="0" smtClean="0">
                  <a:latin typeface="+mj-lt"/>
                  <a:cs typeface="Calibri" pitchFamily="34" charset="0"/>
                </a:rPr>
                <a:t>[Vacant]</a:t>
              </a:r>
            </a:p>
            <a:p>
              <a:pPr algn="ctr" eaLnBrk="1" hangingPunct="1">
                <a:defRPr/>
              </a:pPr>
              <a:endParaRPr lang="en-US" sz="700" i="1" dirty="0">
                <a:latin typeface="+mj-lt"/>
                <a:cs typeface="Calibri" pitchFamily="34" charset="0"/>
              </a:endParaRPr>
            </a:p>
          </p:txBody>
        </p:sp>
        <p:sp>
          <p:nvSpPr>
            <p:cNvPr id="52" name="Text Box 124"/>
            <p:cNvSpPr txBox="1">
              <a:spLocks noChangeArrowheads="1"/>
            </p:cNvSpPr>
            <p:nvPr/>
          </p:nvSpPr>
          <p:spPr bwMode="auto">
            <a:xfrm>
              <a:off x="7486840" y="1657997"/>
              <a:ext cx="2055269" cy="52509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799" b="1" dirty="0">
                  <a:latin typeface="+mj-lt"/>
                  <a:cs typeface="Calibri" pitchFamily="34" charset="0"/>
                </a:rPr>
                <a:t>Academic Chair</a:t>
              </a:r>
              <a:br>
                <a:rPr lang="en-US" sz="799" b="1" dirty="0">
                  <a:latin typeface="+mj-lt"/>
                  <a:cs typeface="Calibri" pitchFamily="34" charset="0"/>
                </a:rPr>
              </a:br>
              <a:r>
                <a:rPr lang="en-US" sz="799" i="1" dirty="0">
                  <a:latin typeface="+mj-lt"/>
                  <a:cs typeface="Calibri" pitchFamily="34" charset="0"/>
                </a:rPr>
                <a:t>Assoc Prof Tan Hiang Khoon </a:t>
              </a:r>
            </a:p>
          </p:txBody>
        </p:sp>
        <p:cxnSp>
          <p:nvCxnSpPr>
            <p:cNvPr id="56" name="Straight Connector 55"/>
            <p:cNvCxnSpPr>
              <a:stCxn id="52" idx="2"/>
            </p:cNvCxnSpPr>
            <p:nvPr/>
          </p:nvCxnSpPr>
          <p:spPr bwMode="auto">
            <a:xfrm>
              <a:off x="8514475" y="2183094"/>
              <a:ext cx="0" cy="76965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8" idx="0"/>
            </p:cNvCxnSpPr>
            <p:nvPr/>
          </p:nvCxnSpPr>
          <p:spPr>
            <a:xfrm flipV="1">
              <a:off x="7422961" y="2952750"/>
              <a:ext cx="0" cy="230450"/>
            </a:xfrm>
            <a:prstGeom prst="line">
              <a:avLst/>
            </a:prstGeom>
            <a:ln w="9525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 Box 109"/>
            <p:cNvSpPr txBox="1">
              <a:spLocks noChangeArrowheads="1"/>
            </p:cNvSpPr>
            <p:nvPr/>
          </p:nvSpPr>
          <p:spPr bwMode="auto">
            <a:xfrm>
              <a:off x="2474760" y="6527949"/>
              <a:ext cx="1644602" cy="533814"/>
            </a:xfrm>
            <a:prstGeom prst="roundRect">
              <a:avLst/>
            </a:prstGeom>
            <a:ln w="9525"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en-US" sz="500" b="1" dirty="0">
                  <a:cs typeface="Calibri" pitchFamily="34" charset="0"/>
                </a:rPr>
                <a:t>Health </a:t>
              </a:r>
              <a:r>
                <a:rPr lang="en-US" sz="500" b="1" dirty="0" smtClean="0">
                  <a:cs typeface="Calibri" pitchFamily="34" charset="0"/>
                </a:rPr>
                <a:t>Services Research</a:t>
              </a:r>
              <a:endParaRPr lang="en-US" sz="500" b="1" dirty="0">
                <a:cs typeface="Calibri" pitchFamily="34" charset="0"/>
              </a:endParaRPr>
            </a:p>
            <a:p>
              <a:pPr algn="ctr">
                <a:defRPr/>
              </a:pPr>
              <a:r>
                <a:rPr lang="en-US" sz="500" i="1" dirty="0">
                  <a:cs typeface="Calibri" pitchFamily="34" charset="0"/>
                </a:rPr>
                <a:t> Co-Dir, Assoc Prof Emile </a:t>
              </a:r>
              <a:r>
                <a:rPr lang="en-US" sz="500" i="1" dirty="0" smtClean="0">
                  <a:cs typeface="Calibri" pitchFamily="34" charset="0"/>
                </a:rPr>
                <a:t>Tan</a:t>
              </a:r>
            </a:p>
            <a:p>
              <a:pPr algn="ctr">
                <a:defRPr/>
              </a:pPr>
              <a:r>
                <a:rPr lang="en-US" sz="500" i="1" dirty="0" smtClean="0">
                  <a:cs typeface="Calibri" pitchFamily="34" charset="0"/>
                </a:rPr>
                <a:t>Co-</a:t>
              </a:r>
              <a:r>
                <a:rPr lang="en-US" sz="500" i="1" dirty="0" err="1" smtClean="0">
                  <a:cs typeface="Calibri" pitchFamily="34" charset="0"/>
                </a:rPr>
                <a:t>Dir</a:t>
              </a:r>
              <a:r>
                <a:rPr lang="en-US" sz="500" i="1" dirty="0" smtClean="0">
                  <a:cs typeface="Calibri" pitchFamily="34" charset="0"/>
                </a:rPr>
                <a:t> (Vacant) </a:t>
              </a:r>
            </a:p>
          </p:txBody>
        </p:sp>
        <p:sp>
          <p:nvSpPr>
            <p:cNvPr id="60" name="Text Box 109"/>
            <p:cNvSpPr txBox="1">
              <a:spLocks noChangeArrowheads="1"/>
            </p:cNvSpPr>
            <p:nvPr/>
          </p:nvSpPr>
          <p:spPr bwMode="auto">
            <a:xfrm>
              <a:off x="6576690" y="7306940"/>
              <a:ext cx="1654203" cy="557784"/>
            </a:xfrm>
            <a:prstGeom prst="roundRect">
              <a:avLst/>
            </a:prstGeom>
            <a:ln w="9525">
              <a:solidFill>
                <a:srgbClr val="0066FF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500" b="1" dirty="0">
                  <a:latin typeface="+mj-lt"/>
                  <a:cs typeface="Calibri" pitchFamily="34" charset="0"/>
                </a:rPr>
                <a:t>Advanced Specialist</a:t>
              </a:r>
            </a:p>
            <a:p>
              <a:pPr algn="ctr" eaLnBrk="1" hangingPunct="1">
                <a:defRPr/>
              </a:pPr>
              <a:r>
                <a:rPr lang="en-US" sz="500" b="1" dirty="0">
                  <a:latin typeface="+mj-lt"/>
                  <a:cs typeface="Calibri" pitchFamily="34" charset="0"/>
                </a:rPr>
                <a:t>Training / Fellowship</a:t>
              </a:r>
            </a:p>
            <a:p>
              <a:pPr algn="ctr" eaLnBrk="1" hangingPunct="1">
                <a:defRPr/>
              </a:pPr>
              <a:r>
                <a:rPr lang="en-US" sz="500" i="1" dirty="0">
                  <a:latin typeface="+mj-lt"/>
                  <a:cs typeface="Calibri" pitchFamily="34" charset="0"/>
                </a:rPr>
                <a:t>Dir, Assoc Prof Benita Tan 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10100417" y="2952750"/>
              <a:ext cx="2470" cy="201198"/>
            </a:xfrm>
            <a:prstGeom prst="line">
              <a:avLst/>
            </a:prstGeom>
            <a:ln w="9525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388663" y="2965105"/>
              <a:ext cx="0" cy="230450"/>
            </a:xfrm>
            <a:prstGeom prst="line">
              <a:avLst/>
            </a:prstGeom>
            <a:ln w="9525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7216893" y="1713969"/>
              <a:ext cx="437138" cy="413156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Text Box 106"/>
            <p:cNvSpPr txBox="1">
              <a:spLocks noChangeArrowheads="1"/>
            </p:cNvSpPr>
            <p:nvPr/>
          </p:nvSpPr>
          <p:spPr bwMode="auto">
            <a:xfrm>
              <a:off x="2454224" y="3942497"/>
              <a:ext cx="1644602" cy="50594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b="1" dirty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  </a:t>
              </a:r>
              <a:r>
                <a:rPr lang="en-US" sz="700" b="1" dirty="0">
                  <a:cs typeface="Calibri" pitchFamily="34" charset="0"/>
                </a:rPr>
                <a:t>Deputy Vice Chair</a:t>
              </a:r>
              <a:r>
                <a:rPr lang="en-US" sz="700" i="1" dirty="0">
                  <a:cs typeface="Calibri" pitchFamily="34" charset="0"/>
                </a:rPr>
                <a:t/>
              </a:r>
              <a:br>
                <a:rPr lang="en-US" sz="700" i="1" dirty="0">
                  <a:cs typeface="Calibri" pitchFamily="34" charset="0"/>
                </a:rPr>
              </a:br>
              <a:r>
                <a:rPr lang="en-US" sz="700" i="1" dirty="0">
                  <a:cs typeface="Calibri" pitchFamily="34" charset="0"/>
                </a:rPr>
                <a:t>Asst Prof Amos Loh </a:t>
              </a:r>
            </a:p>
          </p:txBody>
        </p:sp>
        <p:sp>
          <p:nvSpPr>
            <p:cNvPr id="83" name="Text Box 109"/>
            <p:cNvSpPr txBox="1">
              <a:spLocks noChangeArrowheads="1"/>
            </p:cNvSpPr>
            <p:nvPr/>
          </p:nvSpPr>
          <p:spPr bwMode="auto">
            <a:xfrm>
              <a:off x="4655247" y="4585821"/>
              <a:ext cx="1656161" cy="557784"/>
            </a:xfrm>
            <a:prstGeom prst="roundRect">
              <a:avLst/>
            </a:prstGeom>
            <a:ln w="9525">
              <a:solidFill>
                <a:srgbClr val="0066FF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500" b="1" dirty="0">
                  <a:latin typeface="+mj-lt"/>
                  <a:cs typeface="Calibri" pitchFamily="34" charset="0"/>
                </a:rPr>
                <a:t>NUS-YLL</a:t>
              </a:r>
            </a:p>
            <a:p>
              <a:pPr algn="ctr" eaLnBrk="1" hangingPunct="1">
                <a:defRPr/>
              </a:pPr>
              <a:r>
                <a:rPr lang="en-US" sz="500" b="1" dirty="0">
                  <a:latin typeface="+mj-lt"/>
                  <a:cs typeface="Calibri" pitchFamily="34" charset="0"/>
                </a:rPr>
                <a:t>    (Undergraduate Education)</a:t>
              </a:r>
            </a:p>
            <a:p>
              <a:pPr algn="ctr" eaLnBrk="1" hangingPunct="1">
                <a:defRPr/>
              </a:pPr>
              <a:r>
                <a:rPr lang="en-US" sz="500" i="1" dirty="0">
                  <a:cs typeface="Calibri" pitchFamily="34" charset="0"/>
                </a:rPr>
                <a:t>Dir, Asst Prof Teo Jin Yao</a:t>
              </a:r>
              <a:r>
                <a:rPr lang="en-US" sz="500" i="1" dirty="0">
                  <a:latin typeface="+mn-lt"/>
                  <a:cs typeface="Calibri" pitchFamily="34" charset="0"/>
                </a:rPr>
                <a:t> </a:t>
              </a:r>
            </a:p>
          </p:txBody>
        </p:sp>
        <p:cxnSp>
          <p:nvCxnSpPr>
            <p:cNvPr id="85" name="Straight Connector 84"/>
            <p:cNvCxnSpPr>
              <a:stCxn id="129" idx="2"/>
              <a:endCxn id="83" idx="0"/>
            </p:cNvCxnSpPr>
            <p:nvPr/>
          </p:nvCxnSpPr>
          <p:spPr>
            <a:xfrm>
              <a:off x="5482015" y="3740985"/>
              <a:ext cx="1312" cy="844837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38" idx="2"/>
              <a:endCxn id="48" idx="0"/>
            </p:cNvCxnSpPr>
            <p:nvPr/>
          </p:nvCxnSpPr>
          <p:spPr>
            <a:xfrm flipH="1">
              <a:off x="7410697" y="3740984"/>
              <a:ext cx="12265" cy="845588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48" idx="2"/>
              <a:endCxn id="49" idx="0"/>
            </p:cNvCxnSpPr>
            <p:nvPr/>
          </p:nvCxnSpPr>
          <p:spPr>
            <a:xfrm>
              <a:off x="7410696" y="5142749"/>
              <a:ext cx="0" cy="127338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7389450" y="6498554"/>
              <a:ext cx="1950" cy="257112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42" idx="2"/>
              <a:endCxn id="44" idx="0"/>
            </p:cNvCxnSpPr>
            <p:nvPr/>
          </p:nvCxnSpPr>
          <p:spPr>
            <a:xfrm>
              <a:off x="3298554" y="5131449"/>
              <a:ext cx="0" cy="14513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44" idx="2"/>
              <a:endCxn id="43" idx="0"/>
            </p:cNvCxnSpPr>
            <p:nvPr/>
          </p:nvCxnSpPr>
          <p:spPr>
            <a:xfrm>
              <a:off x="3298554" y="5810397"/>
              <a:ext cx="0" cy="8702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43" idx="2"/>
            </p:cNvCxnSpPr>
            <p:nvPr/>
          </p:nvCxnSpPr>
          <p:spPr>
            <a:xfrm>
              <a:off x="3298554" y="6431237"/>
              <a:ext cx="3" cy="9434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/>
            <p:nvPr/>
          </p:nvCxnSpPr>
          <p:spPr>
            <a:xfrm rot="10800000" flipH="1" flipV="1">
              <a:off x="4698981" y="3477169"/>
              <a:ext cx="1123349" cy="5163353"/>
            </a:xfrm>
            <a:prstGeom prst="bentConnector3">
              <a:avLst>
                <a:gd name="adj1" fmla="val -26390"/>
              </a:avLst>
            </a:prstGeom>
            <a:ln w="9525">
              <a:solidFill>
                <a:srgbClr val="0066FF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41" idx="2"/>
              <a:endCxn id="102" idx="0"/>
            </p:cNvCxnSpPr>
            <p:nvPr/>
          </p:nvCxnSpPr>
          <p:spPr>
            <a:xfrm flipH="1">
              <a:off x="10100222" y="3740985"/>
              <a:ext cx="1430" cy="212607"/>
            </a:xfrm>
            <a:prstGeom prst="line">
              <a:avLst/>
            </a:prstGeom>
            <a:ln w="12700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 Box 127"/>
            <p:cNvSpPr txBox="1">
              <a:spLocks noChangeArrowheads="1"/>
            </p:cNvSpPr>
            <p:nvPr/>
          </p:nvSpPr>
          <p:spPr bwMode="auto">
            <a:xfrm>
              <a:off x="9117022" y="3953592"/>
              <a:ext cx="1966400" cy="81718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sz="700" b="1" dirty="0">
                <a:cs typeface="Calibri" pitchFamily="34" charset="0"/>
              </a:endParaRPr>
            </a:p>
            <a:p>
              <a:pPr algn="ctr" eaLnBrk="1" hangingPunct="1">
                <a:defRPr/>
              </a:pPr>
              <a:endParaRPr lang="en-US" sz="700" b="1" dirty="0">
                <a:cs typeface="Calibri" pitchFamily="34" charset="0"/>
              </a:endParaRPr>
            </a:p>
            <a:p>
              <a:pPr algn="ctr" eaLnBrk="1" hangingPunct="1">
                <a:defRPr/>
              </a:pPr>
              <a:endParaRPr lang="en-US" sz="700" b="1" dirty="0" smtClean="0">
                <a:cs typeface="Calibri" pitchFamily="34" charset="0"/>
              </a:endParaRPr>
            </a:p>
            <a:p>
              <a:pPr algn="ctr" eaLnBrk="1" hangingPunct="1">
                <a:defRPr/>
              </a:pPr>
              <a:r>
                <a:rPr lang="en-US" sz="700" b="1" dirty="0" smtClean="0">
                  <a:cs typeface="Calibri" pitchFamily="34" charset="0"/>
                </a:rPr>
                <a:t>Deputy </a:t>
              </a:r>
              <a:r>
                <a:rPr lang="en-US" sz="700" b="1" dirty="0">
                  <a:cs typeface="Calibri" pitchFamily="34" charset="0"/>
                </a:rPr>
                <a:t>Vice Chairs </a:t>
              </a:r>
            </a:p>
            <a:p>
              <a:pPr algn="ctr" eaLnBrk="1" hangingPunct="1">
                <a:defRPr/>
              </a:pPr>
              <a:r>
                <a:rPr lang="en-US" sz="700" i="1" dirty="0">
                  <a:cs typeface="Calibri" pitchFamily="34" charset="0"/>
                </a:rPr>
                <a:t>Assoc Prof Low Yee </a:t>
              </a:r>
              <a:r>
                <a:rPr lang="en-US" sz="700" i="1" dirty="0" smtClean="0">
                  <a:cs typeface="Calibri" pitchFamily="34" charset="0"/>
                </a:rPr>
                <a:t>(KKH)</a:t>
              </a:r>
              <a:endParaRPr lang="en-US" sz="700" i="1" dirty="0">
                <a:cs typeface="Calibri" pitchFamily="34" charset="0"/>
              </a:endParaRPr>
            </a:p>
            <a:p>
              <a:pPr algn="ctr" eaLnBrk="1" hangingPunct="1">
                <a:defRPr/>
              </a:pPr>
              <a:r>
                <a:rPr lang="en-US" sz="700" i="1" dirty="0">
                  <a:cs typeface="Calibri" pitchFamily="34" charset="0"/>
                </a:rPr>
                <a:t>Prof Wong Wai </a:t>
              </a:r>
              <a:r>
                <a:rPr lang="en-US" sz="700" i="1" dirty="0" smtClean="0">
                  <a:cs typeface="Calibri" pitchFamily="34" charset="0"/>
                </a:rPr>
                <a:t>Keong (SKH)</a:t>
              </a:r>
            </a:p>
            <a:p>
              <a:pPr algn="ctr" eaLnBrk="1" hangingPunct="1">
                <a:defRPr/>
              </a:pPr>
              <a:r>
                <a:rPr lang="en-US" sz="700" i="1" dirty="0" smtClean="0">
                  <a:cs typeface="Calibri" pitchFamily="34" charset="0"/>
                </a:rPr>
                <a:t>Assoc Prof Andrew Wong (CGH)</a:t>
              </a:r>
            </a:p>
            <a:p>
              <a:pPr algn="ctr" eaLnBrk="1" hangingPunct="1">
                <a:defRPr/>
              </a:pPr>
              <a:endParaRPr lang="en-US" sz="700" i="1" dirty="0">
                <a:cs typeface="Calibri" pitchFamily="34" charset="0"/>
              </a:endParaRPr>
            </a:p>
          </p:txBody>
        </p:sp>
        <p:cxnSp>
          <p:nvCxnSpPr>
            <p:cNvPr id="103" name="Straight Connector 102"/>
            <p:cNvCxnSpPr>
              <a:stCxn id="102" idx="2"/>
            </p:cNvCxnSpPr>
            <p:nvPr/>
          </p:nvCxnSpPr>
          <p:spPr>
            <a:xfrm flipH="1">
              <a:off x="10094078" y="4770780"/>
              <a:ext cx="6144" cy="221382"/>
            </a:xfrm>
            <a:prstGeom prst="line">
              <a:avLst/>
            </a:prstGeom>
            <a:ln w="12700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/>
            <p:nvPr/>
          </p:nvCxnSpPr>
          <p:spPr>
            <a:xfrm rot="10800000" flipV="1">
              <a:off x="10551101" y="5051076"/>
              <a:ext cx="214644" cy="3985809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2205652" y="6571103"/>
              <a:ext cx="444404" cy="41518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b="-10000"/>
              </a:stretch>
            </a:blipFill>
            <a:ln w="9525"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9" name="Text Box 113"/>
            <p:cNvSpPr txBox="1">
              <a:spLocks noChangeArrowheads="1"/>
            </p:cNvSpPr>
            <p:nvPr/>
          </p:nvSpPr>
          <p:spPr bwMode="auto">
            <a:xfrm>
              <a:off x="4684719" y="3183200"/>
              <a:ext cx="1594592" cy="5577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rgbClr val="0066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b="1" dirty="0">
                  <a:latin typeface="+mj-lt"/>
                  <a:cs typeface="Calibri" pitchFamily="34" charset="0"/>
                </a:rPr>
                <a:t>Vice Chair </a:t>
              </a:r>
            </a:p>
            <a:p>
              <a:pPr algn="ctr" eaLnBrk="1" hangingPunct="1">
                <a:defRPr/>
              </a:pPr>
              <a:r>
                <a:rPr lang="en-US" sz="600" b="1" dirty="0">
                  <a:latin typeface="+mj-lt"/>
                  <a:cs typeface="Calibri" pitchFamily="34" charset="0"/>
                </a:rPr>
                <a:t>(Undergraduate Education)</a:t>
              </a:r>
            </a:p>
            <a:p>
              <a:pPr algn="ctr" eaLnBrk="1" hangingPunct="1">
                <a:defRPr/>
              </a:pPr>
              <a:r>
                <a:rPr lang="en-US" sz="700" i="1" dirty="0">
                  <a:cs typeface="Calibri" pitchFamily="34" charset="0"/>
                </a:rPr>
                <a:t>Assoc</a:t>
              </a:r>
              <a:r>
                <a:rPr lang="en-US" sz="700" i="1" dirty="0">
                  <a:latin typeface="+mj-lt"/>
                  <a:cs typeface="Calibri" pitchFamily="34" charset="0"/>
                </a:rPr>
                <a:t> Prof Chong Tze Tec</a:t>
              </a:r>
            </a:p>
          </p:txBody>
        </p:sp>
        <p:sp>
          <p:nvSpPr>
            <p:cNvPr id="131" name="Oval 130"/>
            <p:cNvSpPr/>
            <p:nvPr/>
          </p:nvSpPr>
          <p:spPr>
            <a:xfrm>
              <a:off x="6376447" y="5345302"/>
              <a:ext cx="455001" cy="398148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7000" b="-7000"/>
              </a:stretch>
            </a:blipFill>
            <a:ln w="9525">
              <a:solidFill>
                <a:srgbClr val="0066FF"/>
              </a:solidFill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3" name="Oval 132"/>
            <p:cNvSpPr/>
            <p:nvPr/>
          </p:nvSpPr>
          <p:spPr>
            <a:xfrm>
              <a:off x="9374804" y="3828778"/>
              <a:ext cx="450590" cy="393769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" b="-2000"/>
              </a:stretch>
            </a:blip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Oval 133"/>
            <p:cNvSpPr/>
            <p:nvPr/>
          </p:nvSpPr>
          <p:spPr>
            <a:xfrm>
              <a:off x="9921657" y="3831306"/>
              <a:ext cx="450590" cy="393769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Text Box 106"/>
            <p:cNvSpPr txBox="1">
              <a:spLocks noChangeArrowheads="1"/>
            </p:cNvSpPr>
            <p:nvPr/>
          </p:nvSpPr>
          <p:spPr bwMode="auto">
            <a:xfrm>
              <a:off x="8722301" y="4871786"/>
              <a:ext cx="1828800" cy="374903"/>
            </a:xfrm>
            <a:prstGeom prst="roundRect">
              <a:avLst/>
            </a:prstGeom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Colorectal Surgery (</a:t>
              </a:r>
              <a:r>
                <a:rPr lang="en-US" sz="500" dirty="0" smtClean="0">
                  <a:solidFill>
                    <a:schemeClr val="tx1"/>
                  </a:solidFill>
                </a:rPr>
                <a:t>SGH, NCCS) </a:t>
              </a:r>
              <a:endParaRPr lang="en-US" sz="500" dirty="0">
                <a:solidFill>
                  <a:schemeClr val="tx1"/>
                </a:solidFill>
              </a:endParaRP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HOD, </a:t>
              </a:r>
              <a:r>
                <a:rPr lang="en-US" sz="500" b="0" i="1" dirty="0">
                  <a:solidFill>
                    <a:schemeClr val="tx1"/>
                  </a:solidFill>
                </a:rPr>
                <a:t>Assoc Prof Emile Tan</a:t>
              </a:r>
            </a:p>
          </p:txBody>
        </p:sp>
        <p:sp>
          <p:nvSpPr>
            <p:cNvPr id="62" name="Text Box 106"/>
            <p:cNvSpPr txBox="1">
              <a:spLocks noChangeArrowheads="1"/>
            </p:cNvSpPr>
            <p:nvPr/>
          </p:nvSpPr>
          <p:spPr bwMode="auto">
            <a:xfrm>
              <a:off x="8722302" y="5303212"/>
              <a:ext cx="1828800" cy="374903"/>
            </a:xfrm>
            <a:prstGeom prst="roundRect">
              <a:avLst/>
            </a:prstGeom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General Surgery (</a:t>
              </a:r>
              <a:r>
                <a:rPr lang="en-US" sz="500" dirty="0" smtClean="0">
                  <a:solidFill>
                    <a:schemeClr val="tx1"/>
                  </a:solidFill>
                </a:rPr>
                <a:t>SGH, </a:t>
              </a:r>
              <a:r>
                <a:rPr lang="en-US" sz="500" dirty="0">
                  <a:solidFill>
                    <a:schemeClr val="tx1"/>
                  </a:solidFill>
                </a:rPr>
                <a:t>NCCS)</a:t>
              </a:r>
            </a:p>
            <a:p>
              <a:r>
                <a:rPr lang="en-US" sz="500" b="0" i="1" dirty="0" smtClean="0">
                  <a:solidFill>
                    <a:schemeClr val="tx1"/>
                  </a:solidFill>
                </a:rPr>
                <a:t>[Vacant]</a:t>
              </a:r>
              <a:endParaRPr lang="en-US" sz="500" b="0" i="1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8477870" y="5713163"/>
              <a:ext cx="2073232" cy="401466"/>
              <a:chOff x="7693535" y="6115099"/>
              <a:chExt cx="2073232" cy="401466"/>
            </a:xfrm>
          </p:grpSpPr>
          <p:sp>
            <p:nvSpPr>
              <p:cNvPr id="63" name="Text Box 106"/>
              <p:cNvSpPr txBox="1">
                <a:spLocks noChangeArrowheads="1"/>
              </p:cNvSpPr>
              <p:nvPr/>
            </p:nvSpPr>
            <p:spPr bwMode="auto">
              <a:xfrm>
                <a:off x="7937967" y="6141662"/>
                <a:ext cx="1828800" cy="374903"/>
              </a:xfrm>
              <a:prstGeom prst="roundRect">
                <a:avLst/>
              </a:prstGeom>
              <a:ln w="9525">
                <a:solidFill>
                  <a:srgbClr val="F47118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63277" tIns="31639" rIns="63277" bIns="31639" anchor="ctr"/>
              <a:lstStyle>
                <a:defPPr>
                  <a:defRPr lang="en-US"/>
                </a:defPPr>
                <a:lvl1pPr algn="ctr">
                  <a:defRPr sz="1300" b="1">
                    <a:solidFill>
                      <a:srgbClr val="EE6000"/>
                    </a:solidFill>
                    <a:latin typeface="+mj-lt"/>
                    <a:ea typeface="MS PGothic" pitchFamily="34" charset="-128"/>
                    <a:cs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sz="500" dirty="0">
                    <a:solidFill>
                      <a:schemeClr val="tx1"/>
                    </a:solidFill>
                  </a:rPr>
                  <a:t>HPB/Transplant Surgery (</a:t>
                </a:r>
                <a:r>
                  <a:rPr lang="en-US" sz="500" dirty="0" smtClean="0">
                    <a:solidFill>
                      <a:schemeClr val="tx1"/>
                    </a:solidFill>
                  </a:rPr>
                  <a:t>SGH, </a:t>
                </a:r>
                <a:r>
                  <a:rPr lang="en-US" sz="500" dirty="0">
                    <a:solidFill>
                      <a:schemeClr val="tx1"/>
                    </a:solidFill>
                  </a:rPr>
                  <a:t>NCCS) </a:t>
                </a:r>
              </a:p>
              <a:p>
                <a:r>
                  <a:rPr lang="en-US" sz="500" b="0" i="1" dirty="0">
                    <a:solidFill>
                      <a:schemeClr val="tx1"/>
                    </a:solidFill>
                  </a:rPr>
                  <a:t>HOD, Assoc Prof Chan Chung Yip</a:t>
                </a: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693535" y="6115099"/>
                <a:ext cx="429768" cy="393192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/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SG" sz="500" dirty="0"/>
              </a:p>
            </p:txBody>
          </p:sp>
        </p:grpSp>
        <p:sp>
          <p:nvSpPr>
            <p:cNvPr id="68" name="Text Box 106"/>
            <p:cNvSpPr txBox="1">
              <a:spLocks noChangeArrowheads="1"/>
            </p:cNvSpPr>
            <p:nvPr/>
          </p:nvSpPr>
          <p:spPr bwMode="auto">
            <a:xfrm>
              <a:off x="8722301" y="6172615"/>
              <a:ext cx="1828800" cy="374903"/>
            </a:xfrm>
            <a:prstGeom prst="round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 smtClean="0">
                  <a:solidFill>
                    <a:schemeClr val="tx1"/>
                  </a:solidFill>
                </a:rPr>
                <a:t>   Otorhinolaryngology </a:t>
              </a:r>
              <a:r>
                <a:rPr lang="en-US" sz="500" dirty="0">
                  <a:solidFill>
                    <a:schemeClr val="tx1"/>
                  </a:solidFill>
                </a:rPr>
                <a:t>– </a:t>
              </a:r>
              <a:endParaRPr lang="en-US" sz="500" dirty="0" smtClean="0">
                <a:solidFill>
                  <a:schemeClr val="tx1"/>
                </a:solidFill>
              </a:endParaRPr>
            </a:p>
            <a:p>
              <a:r>
                <a:rPr lang="en-US" sz="500" dirty="0" smtClean="0">
                  <a:solidFill>
                    <a:schemeClr val="tx1"/>
                  </a:solidFill>
                </a:rPr>
                <a:t>Head </a:t>
              </a:r>
              <a:r>
                <a:rPr lang="en-US" sz="500" dirty="0">
                  <a:solidFill>
                    <a:schemeClr val="tx1"/>
                  </a:solidFill>
                </a:rPr>
                <a:t>&amp; Neck Surgery (SGH, NCCS)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500" b="0" i="1" dirty="0" smtClean="0">
                  <a:solidFill>
                    <a:schemeClr val="tx1"/>
                  </a:solidFill>
                </a:rPr>
                <a:t>HOD</a:t>
              </a:r>
              <a:r>
                <a:rPr lang="en-US" sz="500" b="0" i="1" dirty="0">
                  <a:solidFill>
                    <a:schemeClr val="tx1"/>
                  </a:solidFill>
                </a:rPr>
                <a:t>, Assoc Prof Toh Song Tar </a:t>
              </a:r>
            </a:p>
          </p:txBody>
        </p:sp>
        <p:sp>
          <p:nvSpPr>
            <p:cNvPr id="140" name="Text Box 114"/>
            <p:cNvSpPr txBox="1">
              <a:spLocks noChangeArrowheads="1"/>
            </p:cNvSpPr>
            <p:nvPr/>
          </p:nvSpPr>
          <p:spPr bwMode="auto">
            <a:xfrm>
              <a:off x="11475692" y="3962217"/>
              <a:ext cx="1463040" cy="55778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8000"/>
              </a:solidFill>
              <a:headEnd/>
              <a:tailEnd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b="1" dirty="0">
                  <a:latin typeface="+mj-lt"/>
                  <a:cs typeface="Calibri" pitchFamily="34" charset="0"/>
                </a:rPr>
                <a:t>Deputy Vice Chair</a:t>
              </a:r>
            </a:p>
            <a:p>
              <a:pPr algn="ctr" eaLnBrk="1" hangingPunct="1">
                <a:defRPr/>
              </a:pPr>
              <a:r>
                <a:rPr lang="en-US" sz="700" i="1" dirty="0">
                  <a:latin typeface="+mn-lt"/>
                </a:rPr>
                <a:t>Asst Prof </a:t>
              </a:r>
              <a:r>
                <a:rPr lang="en-US" sz="700" i="1" dirty="0">
                  <a:latin typeface="+mn-lt"/>
                  <a:cs typeface="Calibri" pitchFamily="34" charset="0"/>
                </a:rPr>
                <a:t>Ong Lin Yin</a:t>
              </a:r>
            </a:p>
          </p:txBody>
        </p:sp>
        <p:cxnSp>
          <p:nvCxnSpPr>
            <p:cNvPr id="141" name="Straight Connector 140"/>
            <p:cNvCxnSpPr>
              <a:stCxn id="51" idx="2"/>
              <a:endCxn id="140" idx="0"/>
            </p:cNvCxnSpPr>
            <p:nvPr/>
          </p:nvCxnSpPr>
          <p:spPr>
            <a:xfrm>
              <a:off x="12207212" y="3711733"/>
              <a:ext cx="0" cy="250484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1" name="Text Box 106"/>
            <p:cNvSpPr txBox="1">
              <a:spLocks noChangeArrowheads="1"/>
            </p:cNvSpPr>
            <p:nvPr/>
          </p:nvSpPr>
          <p:spPr bwMode="auto">
            <a:xfrm>
              <a:off x="11012200" y="4807834"/>
              <a:ext cx="1637486" cy="361222"/>
            </a:xfrm>
            <a:prstGeom prst="roundRect">
              <a:avLst/>
            </a:prstGeom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Breast Department (KKH)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HOD,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Assoc Prof </a:t>
              </a:r>
              <a:r>
                <a:rPr lang="en-US" sz="500" b="0" i="1" dirty="0">
                  <a:solidFill>
                    <a:schemeClr val="tx1"/>
                  </a:solidFill>
                </a:rPr>
                <a:t>Lim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Geok Hoon </a:t>
              </a:r>
              <a:endParaRPr lang="en-US" sz="500" b="0" i="1" dirty="0">
                <a:solidFill>
                  <a:schemeClr val="tx1"/>
                </a:solidFill>
              </a:endParaRPr>
            </a:p>
          </p:txBody>
        </p:sp>
        <p:sp>
          <p:nvSpPr>
            <p:cNvPr id="76" name="Text Box 106"/>
            <p:cNvSpPr txBox="1">
              <a:spLocks noChangeArrowheads="1"/>
            </p:cNvSpPr>
            <p:nvPr/>
          </p:nvSpPr>
          <p:spPr bwMode="auto">
            <a:xfrm>
              <a:off x="11013777" y="5208098"/>
              <a:ext cx="1636776" cy="367738"/>
            </a:xfrm>
            <a:prstGeom prst="roundRect">
              <a:avLst/>
            </a:prstGeom>
            <a:noFill/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Otolaryngology (KKH)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HOD,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Asst </a:t>
              </a:r>
              <a:r>
                <a:rPr lang="en-US" sz="500" b="0" i="1" dirty="0">
                  <a:solidFill>
                    <a:schemeClr val="tx1"/>
                  </a:solidFill>
                </a:rPr>
                <a:t>Prof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Low Mei-Yi </a:t>
              </a:r>
              <a:endParaRPr lang="en-US" sz="500" b="0" i="1" dirty="0">
                <a:solidFill>
                  <a:schemeClr val="tx1"/>
                </a:solidFill>
              </a:endParaRPr>
            </a:p>
          </p:txBody>
        </p:sp>
        <p:sp>
          <p:nvSpPr>
            <p:cNvPr id="77" name="Text Box 106"/>
            <p:cNvSpPr txBox="1">
              <a:spLocks noChangeArrowheads="1"/>
            </p:cNvSpPr>
            <p:nvPr/>
          </p:nvSpPr>
          <p:spPr bwMode="auto">
            <a:xfrm>
              <a:off x="11012200" y="6015092"/>
              <a:ext cx="1636776" cy="367738"/>
            </a:xfrm>
            <a:prstGeom prst="roundRect">
              <a:avLst/>
            </a:prstGeom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 smtClean="0">
                  <a:solidFill>
                    <a:schemeClr val="tx1"/>
                  </a:solidFill>
                </a:rPr>
                <a:t>Surgery </a:t>
              </a:r>
              <a:r>
                <a:rPr lang="en-US" sz="500" dirty="0">
                  <a:solidFill>
                    <a:schemeClr val="tx1"/>
                  </a:solidFill>
                </a:rPr>
                <a:t>(CGH)</a:t>
              </a:r>
            </a:p>
            <a:p>
              <a:r>
                <a:rPr lang="en-US" sz="500" b="0" i="1">
                  <a:solidFill>
                    <a:schemeClr val="tx1"/>
                  </a:solidFill>
                </a:rPr>
                <a:t>  </a:t>
              </a:r>
              <a:r>
                <a:rPr lang="en-US" sz="500" b="0" i="1" smtClean="0">
                  <a:solidFill>
                    <a:schemeClr val="tx1"/>
                  </a:solidFill>
                </a:rPr>
                <a:t>Chief, </a:t>
              </a:r>
              <a:r>
                <a:rPr lang="en-US" sz="500" b="0" i="1" dirty="0" err="1" smtClean="0">
                  <a:solidFill>
                    <a:schemeClr val="tx1"/>
                  </a:solidFill>
                </a:rPr>
                <a:t>Asst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Prof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Adrian Chiow</a:t>
              </a:r>
              <a:endParaRPr lang="en-US" sz="500" b="0" i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 Box 106"/>
            <p:cNvSpPr txBox="1">
              <a:spLocks noChangeArrowheads="1"/>
            </p:cNvSpPr>
            <p:nvPr/>
          </p:nvSpPr>
          <p:spPr bwMode="auto">
            <a:xfrm>
              <a:off x="11012200" y="6423026"/>
              <a:ext cx="1636776" cy="367738"/>
            </a:xfrm>
            <a:prstGeom prst="roundRect">
              <a:avLst/>
            </a:prstGeom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Otolaryngology (CGH)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Chief, </a:t>
              </a:r>
              <a:r>
                <a:rPr lang="en-US" sz="500" b="0" i="1" dirty="0">
                  <a:solidFill>
                    <a:schemeClr val="tx1"/>
                  </a:solidFill>
                </a:rPr>
                <a:t>Asst Prof Ian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Loh </a:t>
              </a:r>
              <a:endParaRPr lang="en-US" sz="500" b="0" i="1" dirty="0">
                <a:solidFill>
                  <a:schemeClr val="tx1"/>
                </a:solidFill>
              </a:endParaRPr>
            </a:p>
          </p:txBody>
        </p:sp>
        <p:sp>
          <p:nvSpPr>
            <p:cNvPr id="78" name="Text Box 106"/>
            <p:cNvSpPr txBox="1">
              <a:spLocks noChangeArrowheads="1"/>
            </p:cNvSpPr>
            <p:nvPr/>
          </p:nvSpPr>
          <p:spPr bwMode="auto">
            <a:xfrm>
              <a:off x="11012200" y="6832073"/>
              <a:ext cx="1636776" cy="367738"/>
            </a:xfrm>
            <a:prstGeom prst="roundRect">
              <a:avLst/>
            </a:prstGeom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Urology (CGH)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Chief, </a:t>
              </a:r>
              <a:r>
                <a:rPr lang="en-US" sz="500" b="0" i="1" dirty="0">
                  <a:solidFill>
                    <a:schemeClr val="tx1"/>
                  </a:solidFill>
                </a:rPr>
                <a:t>Assoc Prof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Terence Lim</a:t>
              </a:r>
              <a:endParaRPr lang="en-US" sz="500" b="0" i="1" dirty="0">
                <a:solidFill>
                  <a:schemeClr val="tx1"/>
                </a:solidFill>
              </a:endParaRPr>
            </a:p>
          </p:txBody>
        </p:sp>
        <p:sp>
          <p:nvSpPr>
            <p:cNvPr id="72" name="Text Box 106"/>
            <p:cNvSpPr txBox="1">
              <a:spLocks noChangeArrowheads="1"/>
            </p:cNvSpPr>
            <p:nvPr/>
          </p:nvSpPr>
          <p:spPr bwMode="auto">
            <a:xfrm>
              <a:off x="8723809" y="8352534"/>
              <a:ext cx="1825750" cy="374905"/>
            </a:xfrm>
            <a:prstGeom prst="roundRect">
              <a:avLst/>
            </a:prstGeom>
            <a:noFill/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Breast Surgery (SGH, NCCS)</a:t>
              </a:r>
            </a:p>
            <a:p>
              <a:r>
                <a:rPr lang="en-US" sz="500" dirty="0">
                  <a:solidFill>
                    <a:schemeClr val="tx1"/>
                  </a:solidFill>
                </a:rPr>
                <a:t>Breast Centre (SDDC</a:t>
              </a:r>
              <a:r>
                <a:rPr lang="en-US" sz="500" dirty="0" smtClean="0">
                  <a:solidFill>
                    <a:schemeClr val="tx1"/>
                  </a:solidFill>
                </a:rPr>
                <a:t>)</a:t>
              </a:r>
              <a:endParaRPr lang="en-US" sz="500" dirty="0">
                <a:solidFill>
                  <a:schemeClr val="tx1"/>
                </a:solidFill>
              </a:endParaRP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HOD,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Assoc </a:t>
              </a:r>
              <a:r>
                <a:rPr lang="en-US" sz="500" b="0" i="1" dirty="0">
                  <a:solidFill>
                    <a:schemeClr val="tx1"/>
                  </a:solidFill>
                </a:rPr>
                <a:t>Prof Veronique Tan</a:t>
              </a:r>
            </a:p>
          </p:txBody>
        </p:sp>
        <p:sp>
          <p:nvSpPr>
            <p:cNvPr id="70" name="Text Box 106"/>
            <p:cNvSpPr txBox="1">
              <a:spLocks noChangeArrowheads="1"/>
            </p:cNvSpPr>
            <p:nvPr/>
          </p:nvSpPr>
          <p:spPr bwMode="auto">
            <a:xfrm>
              <a:off x="11034853" y="8871199"/>
              <a:ext cx="1624103" cy="374905"/>
            </a:xfrm>
            <a:prstGeom prst="roundRect">
              <a:avLst/>
            </a:prstGeom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Head &amp; Neck Centre (SDDC)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HOD, Asst Prof Constance Teo</a:t>
              </a:r>
            </a:p>
          </p:txBody>
        </p:sp>
        <p:pic>
          <p:nvPicPr>
            <p:cNvPr id="149" name="Picture 2" descr="X:\DoS\ACP\Photo Gallery\2017 Clinician Photos (SingHealth Photoshoot)\KKH Clincians\AProf Caroline Ong  (2)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9" t="2511" r="9164" b="45633"/>
            <a:stretch/>
          </p:blipFill>
          <p:spPr bwMode="auto">
            <a:xfrm>
              <a:off x="6365737" y="3231057"/>
              <a:ext cx="456971" cy="45758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3" descr="X:\DoS\ACP\Photo Gallery\2017 Clinician Photos (SingHealth Photoshoot)\SGH Clinicians\benitatan_9328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6" t="8754" r="24905" b="54634"/>
            <a:stretch/>
          </p:blipFill>
          <p:spPr bwMode="auto">
            <a:xfrm>
              <a:off x="6376033" y="7382665"/>
              <a:ext cx="456182" cy="409514"/>
            </a:xfrm>
            <a:prstGeom prst="ellipse">
              <a:avLst/>
            </a:prstGeom>
            <a:ln>
              <a:solidFill>
                <a:srgbClr val="0066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Oval 152"/>
            <p:cNvSpPr/>
            <p:nvPr/>
          </p:nvSpPr>
          <p:spPr>
            <a:xfrm>
              <a:off x="2215051" y="5339905"/>
              <a:ext cx="444388" cy="402701"/>
            </a:xfrm>
            <a:prstGeom prst="ellipse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0"/>
              </a:stretch>
            </a:blipFill>
            <a:ln w="9525"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4" name="Oval 153"/>
            <p:cNvSpPr/>
            <p:nvPr/>
          </p:nvSpPr>
          <p:spPr>
            <a:xfrm>
              <a:off x="8927011" y="3206567"/>
              <a:ext cx="479833" cy="457580"/>
            </a:xfrm>
            <a:prstGeom prst="ellipse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b="-5000"/>
              </a:stretch>
            </a:blip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5" name="Oval 154"/>
            <p:cNvSpPr/>
            <p:nvPr/>
          </p:nvSpPr>
          <p:spPr>
            <a:xfrm>
              <a:off x="11203508" y="4014053"/>
              <a:ext cx="453374" cy="462639"/>
            </a:xfrm>
            <a:prstGeom prst="ellipse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500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4431533" y="3227305"/>
              <a:ext cx="458395" cy="461046"/>
            </a:xfrm>
            <a:prstGeom prst="ellipse">
              <a:avLst/>
            </a:prstGeom>
            <a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" b="-2000"/>
              </a:stretch>
            </a:blipFill>
            <a:ln w="9525">
              <a:solidFill>
                <a:srgbClr val="0000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Text Box 106"/>
            <p:cNvSpPr txBox="1">
              <a:spLocks noChangeArrowheads="1"/>
            </p:cNvSpPr>
            <p:nvPr/>
          </p:nvSpPr>
          <p:spPr bwMode="auto">
            <a:xfrm>
              <a:off x="8722301" y="7905656"/>
              <a:ext cx="1828800" cy="374903"/>
            </a:xfrm>
            <a:prstGeom prst="roundRect">
              <a:avLst/>
            </a:prstGeom>
            <a:noFill/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 smtClean="0">
                  <a:solidFill>
                    <a:schemeClr val="tx1"/>
                  </a:solidFill>
                </a:rPr>
                <a:t>Head &amp; Neck Surgery </a:t>
              </a:r>
              <a:r>
                <a:rPr lang="en-US" sz="500" dirty="0">
                  <a:solidFill>
                    <a:schemeClr val="tx1"/>
                  </a:solidFill>
                </a:rPr>
                <a:t>(SGH, NCCS)</a:t>
              </a:r>
            </a:p>
            <a:p>
              <a:r>
                <a:rPr lang="en-US" sz="500" b="0" i="1" dirty="0" smtClean="0">
                  <a:solidFill>
                    <a:schemeClr val="tx1"/>
                  </a:solidFill>
                </a:rPr>
                <a:t>HOD, Prof Gopal Iyer   </a:t>
              </a:r>
              <a:endParaRPr lang="en-US" sz="500" b="0" i="1" dirty="0">
                <a:solidFill>
                  <a:schemeClr val="tx1"/>
                </a:solidFill>
              </a:endParaRPr>
            </a:p>
          </p:txBody>
        </p:sp>
        <p:sp>
          <p:nvSpPr>
            <p:cNvPr id="73" name="Text Box 106"/>
            <p:cNvSpPr txBox="1">
              <a:spLocks noChangeArrowheads="1"/>
            </p:cNvSpPr>
            <p:nvPr/>
          </p:nvSpPr>
          <p:spPr bwMode="auto">
            <a:xfrm>
              <a:off x="11016752" y="7642316"/>
              <a:ext cx="1632224" cy="367738"/>
            </a:xfrm>
            <a:prstGeom prst="roundRect">
              <a:avLst/>
            </a:prstGeom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 smtClean="0">
                  <a:solidFill>
                    <a:schemeClr val="tx1"/>
                  </a:solidFill>
                </a:rPr>
                <a:t>Surgery </a:t>
              </a:r>
              <a:r>
                <a:rPr lang="en-US" sz="500" dirty="0">
                  <a:solidFill>
                    <a:schemeClr val="tx1"/>
                  </a:solidFill>
                </a:rPr>
                <a:t>(SKH)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HOD,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Asst Prof Kam Juinn Huar</a:t>
              </a:r>
              <a:endParaRPr lang="en-US" sz="500" b="0" i="1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8477870" y="7461909"/>
              <a:ext cx="2073232" cy="393192"/>
              <a:chOff x="7693535" y="7832776"/>
              <a:chExt cx="2073232" cy="393192"/>
            </a:xfrm>
          </p:grpSpPr>
          <p:sp>
            <p:nvSpPr>
              <p:cNvPr id="67" name="Text Box 106"/>
              <p:cNvSpPr txBox="1">
                <a:spLocks noChangeArrowheads="1"/>
              </p:cNvSpPr>
              <p:nvPr/>
            </p:nvSpPr>
            <p:spPr bwMode="auto">
              <a:xfrm>
                <a:off x="7937967" y="7845952"/>
                <a:ext cx="1828800" cy="374904"/>
              </a:xfrm>
              <a:prstGeom prst="roundRect">
                <a:avLst/>
              </a:prstGeom>
              <a:ln w="9525">
                <a:solidFill>
                  <a:srgbClr val="F47118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63277" tIns="31639" rIns="63277" bIns="31639" anchor="ctr"/>
              <a:lstStyle>
                <a:defPPr>
                  <a:defRPr lang="en-US"/>
                </a:defPPr>
                <a:lvl1pPr algn="ctr">
                  <a:defRPr sz="1300" b="1">
                    <a:solidFill>
                      <a:srgbClr val="EE6000"/>
                    </a:solidFill>
                    <a:latin typeface="+mj-lt"/>
                    <a:ea typeface="MS PGothic" pitchFamily="34" charset="-128"/>
                    <a:cs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sz="500" dirty="0">
                    <a:solidFill>
                      <a:schemeClr val="tx1"/>
                    </a:solidFill>
                  </a:rPr>
                  <a:t>Vascular Surgery (</a:t>
                </a:r>
                <a:r>
                  <a:rPr lang="en-US" sz="500" dirty="0" smtClean="0">
                    <a:solidFill>
                      <a:schemeClr val="tx1"/>
                    </a:solidFill>
                  </a:rPr>
                  <a:t>SGH, </a:t>
                </a:r>
                <a:r>
                  <a:rPr lang="en-US" sz="500" dirty="0">
                    <a:solidFill>
                      <a:schemeClr val="tx1"/>
                    </a:solidFill>
                  </a:rPr>
                  <a:t>NCCS)</a:t>
                </a:r>
              </a:p>
              <a:p>
                <a:r>
                  <a:rPr lang="en-US" sz="500" b="0" i="1" dirty="0">
                    <a:solidFill>
                      <a:schemeClr val="tx1"/>
                    </a:solidFill>
                  </a:rPr>
                  <a:t>HOD, Assoc Prof Chong Tze Tec</a:t>
                </a: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7693535" y="7832776"/>
                <a:ext cx="429768" cy="393192"/>
              </a:xfrm>
              <a:prstGeom prst="ellipse">
                <a:avLst/>
              </a:prstGeom>
              <a:blipFill>
                <a:blip r:embed="rId15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000" b="-2000"/>
                </a:stretch>
              </a:blip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66" name="Text Box 106"/>
            <p:cNvSpPr txBox="1">
              <a:spLocks noChangeArrowheads="1"/>
            </p:cNvSpPr>
            <p:nvPr/>
          </p:nvSpPr>
          <p:spPr bwMode="auto">
            <a:xfrm>
              <a:off x="8722301" y="7043980"/>
              <a:ext cx="1828800" cy="374903"/>
            </a:xfrm>
            <a:prstGeom prst="roundRect">
              <a:avLst/>
            </a:prstGeom>
            <a:noFill/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Upper GI/Bariatric Surgery (</a:t>
              </a:r>
              <a:r>
                <a:rPr lang="en-US" sz="500" dirty="0" smtClean="0">
                  <a:solidFill>
                    <a:schemeClr val="tx1"/>
                  </a:solidFill>
                </a:rPr>
                <a:t>SGH, </a:t>
              </a:r>
              <a:r>
                <a:rPr lang="en-US" sz="500" dirty="0">
                  <a:solidFill>
                    <a:schemeClr val="tx1"/>
                  </a:solidFill>
                </a:rPr>
                <a:t>NCCS)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HOD,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Asst </a:t>
              </a:r>
              <a:r>
                <a:rPr lang="en-US" sz="500" b="0" i="1" dirty="0">
                  <a:solidFill>
                    <a:schemeClr val="tx1"/>
                  </a:solidFill>
                </a:rPr>
                <a:t>Prof </a:t>
              </a:r>
              <a:r>
                <a:rPr lang="en-US" sz="500" b="0" i="1" dirty="0" smtClean="0">
                  <a:solidFill>
                    <a:schemeClr val="tx1"/>
                  </a:solidFill>
                </a:rPr>
                <a:t>Jeremy Tan</a:t>
              </a:r>
              <a:endParaRPr lang="en-US" sz="500" b="0" i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477870" y="6611386"/>
              <a:ext cx="2073232" cy="399142"/>
              <a:chOff x="7693535" y="6997926"/>
              <a:chExt cx="2073232" cy="399142"/>
            </a:xfrm>
          </p:grpSpPr>
          <p:sp>
            <p:nvSpPr>
              <p:cNvPr id="64" name="Text Box 106"/>
              <p:cNvSpPr txBox="1">
                <a:spLocks noChangeArrowheads="1"/>
              </p:cNvSpPr>
              <p:nvPr/>
            </p:nvSpPr>
            <p:spPr bwMode="auto">
              <a:xfrm>
                <a:off x="7937967" y="6997926"/>
                <a:ext cx="1828800" cy="374904"/>
              </a:xfrm>
              <a:prstGeom prst="roundRect">
                <a:avLst/>
              </a:prstGeom>
              <a:ln w="9525">
                <a:solidFill>
                  <a:srgbClr val="F47118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63277" tIns="31639" rIns="63277" bIns="31639" anchor="ctr"/>
              <a:lstStyle>
                <a:defPPr>
                  <a:defRPr lang="en-US"/>
                </a:defPPr>
                <a:lvl1pPr algn="ctr">
                  <a:defRPr sz="1300" b="1">
                    <a:solidFill>
                      <a:srgbClr val="EE6000"/>
                    </a:solidFill>
                    <a:latin typeface="+mj-lt"/>
                    <a:ea typeface="MS PGothic" pitchFamily="34" charset="-128"/>
                    <a:cs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sz="500" dirty="0">
                    <a:solidFill>
                      <a:schemeClr val="tx1"/>
                    </a:solidFill>
                  </a:rPr>
                  <a:t>Urology (</a:t>
                </a:r>
                <a:r>
                  <a:rPr lang="en-US" sz="500" dirty="0" smtClean="0">
                    <a:solidFill>
                      <a:schemeClr val="tx1"/>
                    </a:solidFill>
                  </a:rPr>
                  <a:t>SGH, </a:t>
                </a:r>
                <a:r>
                  <a:rPr lang="en-US" sz="500" dirty="0">
                    <a:solidFill>
                      <a:schemeClr val="tx1"/>
                    </a:solidFill>
                  </a:rPr>
                  <a:t>NCCS)</a:t>
                </a:r>
              </a:p>
              <a:p>
                <a:r>
                  <a:rPr lang="en-US" sz="500" b="0" i="1" dirty="0">
                    <a:solidFill>
                      <a:schemeClr val="tx1"/>
                    </a:solidFill>
                  </a:rPr>
                  <a:t>HOD, Assoc Prof Henry Ho </a:t>
                </a: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7693535" y="7003876"/>
                <a:ext cx="429768" cy="393192"/>
              </a:xfrm>
              <a:prstGeom prst="ellipse">
                <a:avLst/>
              </a:prstGeom>
              <a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4000" b="-4000"/>
                </a:stretch>
              </a:blip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69" name="Text Box 106"/>
            <p:cNvSpPr txBox="1">
              <a:spLocks noChangeArrowheads="1"/>
            </p:cNvSpPr>
            <p:nvPr/>
          </p:nvSpPr>
          <p:spPr bwMode="auto">
            <a:xfrm>
              <a:off x="11012200" y="5611398"/>
              <a:ext cx="1636776" cy="367738"/>
            </a:xfrm>
            <a:prstGeom prst="roundRect">
              <a:avLst/>
            </a:prstGeom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 smtClean="0">
                  <a:solidFill>
                    <a:schemeClr val="tx1"/>
                  </a:solidFill>
                </a:rPr>
                <a:t>Paediatric </a:t>
              </a:r>
              <a:r>
                <a:rPr lang="en-US" sz="500" dirty="0">
                  <a:solidFill>
                    <a:schemeClr val="tx1"/>
                  </a:solidFill>
                </a:rPr>
                <a:t>Surgery (KKH)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HOD, Asst Prof Ong Lin Yin</a:t>
              </a:r>
            </a:p>
          </p:txBody>
        </p:sp>
        <p:sp>
          <p:nvSpPr>
            <p:cNvPr id="165" name="Oval 164"/>
            <p:cNvSpPr/>
            <p:nvPr/>
          </p:nvSpPr>
          <p:spPr>
            <a:xfrm>
              <a:off x="10765745" y="5610493"/>
              <a:ext cx="429768" cy="393191"/>
            </a:xfrm>
            <a:prstGeom prst="ellipse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9525">
              <a:solidFill>
                <a:srgbClr val="F471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500" dirty="0"/>
            </a:p>
          </p:txBody>
        </p:sp>
        <p:sp>
          <p:nvSpPr>
            <p:cNvPr id="172" name="Text Box 106"/>
            <p:cNvSpPr txBox="1">
              <a:spLocks noChangeArrowheads="1"/>
            </p:cNvSpPr>
            <p:nvPr/>
          </p:nvSpPr>
          <p:spPr bwMode="auto">
            <a:xfrm>
              <a:off x="13202545" y="4034933"/>
              <a:ext cx="1463040" cy="411480"/>
            </a:xfrm>
            <a:prstGeom prst="roundRect">
              <a:avLst/>
            </a:prstGeom>
            <a:ln w="9525">
              <a:solidFill>
                <a:srgbClr val="C10F4F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AM Lead  </a:t>
              </a:r>
            </a:p>
            <a:p>
              <a:r>
                <a:rPr lang="en-US" sz="500" dirty="0">
                  <a:solidFill>
                    <a:schemeClr val="tx1"/>
                  </a:solidFill>
                </a:rPr>
                <a:t>Allied Health (SGH)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     Asst Prof Ong Hwee Kuan</a:t>
              </a:r>
            </a:p>
          </p:txBody>
        </p:sp>
        <p:sp>
          <p:nvSpPr>
            <p:cNvPr id="174" name="Text Box 106"/>
            <p:cNvSpPr txBox="1">
              <a:spLocks noChangeArrowheads="1"/>
            </p:cNvSpPr>
            <p:nvPr/>
          </p:nvSpPr>
          <p:spPr bwMode="auto">
            <a:xfrm>
              <a:off x="13202543" y="4532607"/>
              <a:ext cx="1463041" cy="411480"/>
            </a:xfrm>
            <a:prstGeom prst="roundRect">
              <a:avLst/>
            </a:prstGeom>
            <a:ln w="9525">
              <a:solidFill>
                <a:srgbClr val="C10F4F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AM Lead</a:t>
              </a:r>
            </a:p>
            <a:p>
              <a:r>
                <a:rPr lang="en-US" sz="500" dirty="0">
                  <a:solidFill>
                    <a:schemeClr val="tx1"/>
                  </a:solidFill>
                </a:rPr>
                <a:t>Allied Health (KKH)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Ms Parveen Kaur Sidhu</a:t>
              </a:r>
            </a:p>
          </p:txBody>
        </p:sp>
        <p:pic>
          <p:nvPicPr>
            <p:cNvPr id="25" name="Picture 24"/>
            <p:cNvPicPr>
              <a:picLocks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447" t="251" r="-8638" b="-1925"/>
            <a:stretch/>
          </p:blipFill>
          <p:spPr>
            <a:xfrm>
              <a:off x="12996530" y="4064034"/>
              <a:ext cx="429768" cy="393191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</p:pic>
        <p:cxnSp>
          <p:nvCxnSpPr>
            <p:cNvPr id="179" name="Straight Connector 178"/>
            <p:cNvCxnSpPr/>
            <p:nvPr/>
          </p:nvCxnSpPr>
          <p:spPr>
            <a:xfrm flipH="1">
              <a:off x="10551103" y="5090828"/>
              <a:ext cx="107321" cy="1363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endCxn id="62" idx="3"/>
            </p:cNvCxnSpPr>
            <p:nvPr/>
          </p:nvCxnSpPr>
          <p:spPr>
            <a:xfrm flipH="1" flipV="1">
              <a:off x="10551103" y="5490665"/>
              <a:ext cx="118943" cy="375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endCxn id="63" idx="3"/>
            </p:cNvCxnSpPr>
            <p:nvPr/>
          </p:nvCxnSpPr>
          <p:spPr>
            <a:xfrm flipH="1">
              <a:off x="10551103" y="5927177"/>
              <a:ext cx="107321" cy="0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10551103" y="6361663"/>
              <a:ext cx="118942" cy="0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>
              <a:off x="10551103" y="6813959"/>
              <a:ext cx="107321" cy="0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10547205" y="7242640"/>
              <a:ext cx="111219" cy="0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10547203" y="7670772"/>
              <a:ext cx="111220" cy="0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10547203" y="8090372"/>
              <a:ext cx="111221" cy="0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H="1">
              <a:off x="10658424" y="5397858"/>
              <a:ext cx="107321" cy="0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>
              <a:off x="10658424" y="5787183"/>
              <a:ext cx="100757" cy="0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H="1">
              <a:off x="10658425" y="6201589"/>
              <a:ext cx="104659" cy="0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H="1">
              <a:off x="10658425" y="6622424"/>
              <a:ext cx="104659" cy="0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>
              <a:off x="10658424" y="7033002"/>
              <a:ext cx="107106" cy="2746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H="1" flipV="1">
              <a:off x="10658424" y="7838924"/>
              <a:ext cx="107321" cy="1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>
              <a:off x="10658424" y="8269619"/>
              <a:ext cx="113896" cy="0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4462512" y="4664778"/>
              <a:ext cx="444415" cy="411480"/>
            </a:xfrm>
            <a:prstGeom prst="ellipse">
              <a:avLst/>
            </a:prstGeom>
            <a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  <a:ln w="9525">
              <a:solidFill>
                <a:srgbClr val="0066FF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113" name="Elbow Connector 112"/>
            <p:cNvCxnSpPr/>
            <p:nvPr/>
          </p:nvCxnSpPr>
          <p:spPr>
            <a:xfrm>
              <a:off x="3277777" y="2959567"/>
              <a:ext cx="10656288" cy="1060704"/>
            </a:xfrm>
            <a:prstGeom prst="bentConnector2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12217437" y="2952750"/>
              <a:ext cx="2470" cy="201199"/>
            </a:xfrm>
            <a:prstGeom prst="line">
              <a:avLst/>
            </a:prstGeom>
            <a:ln w="9525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endCxn id="172" idx="2"/>
            </p:cNvCxnSpPr>
            <p:nvPr/>
          </p:nvCxnSpPr>
          <p:spPr>
            <a:xfrm flipV="1">
              <a:off x="13934065" y="4446414"/>
              <a:ext cx="0" cy="45283"/>
            </a:xfrm>
            <a:prstGeom prst="line">
              <a:avLst/>
            </a:prstGeom>
            <a:ln w="9525">
              <a:solidFill>
                <a:srgbClr val="C10F4F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174" idx="0"/>
            </p:cNvCxnSpPr>
            <p:nvPr/>
          </p:nvCxnSpPr>
          <p:spPr>
            <a:xfrm flipV="1">
              <a:off x="13934064" y="4485778"/>
              <a:ext cx="0" cy="46827"/>
            </a:xfrm>
            <a:prstGeom prst="line">
              <a:avLst/>
            </a:prstGeom>
            <a:ln w="9525">
              <a:solidFill>
                <a:srgbClr val="C10F4F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Text Box 106"/>
            <p:cNvSpPr txBox="1">
              <a:spLocks noChangeArrowheads="1"/>
            </p:cNvSpPr>
            <p:nvPr/>
          </p:nvSpPr>
          <p:spPr bwMode="auto">
            <a:xfrm>
              <a:off x="13202543" y="4996653"/>
              <a:ext cx="1463041" cy="411480"/>
            </a:xfrm>
            <a:prstGeom prst="roundRect">
              <a:avLst/>
            </a:prstGeom>
            <a:ln w="9525"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AM Lead </a:t>
              </a:r>
            </a:p>
            <a:p>
              <a:r>
                <a:rPr lang="en-US" sz="500" dirty="0" smtClean="0">
                  <a:solidFill>
                    <a:schemeClr val="tx1"/>
                  </a:solidFill>
                </a:rPr>
                <a:t>Nursing (</a:t>
              </a:r>
              <a:r>
                <a:rPr lang="en-US" sz="500" dirty="0">
                  <a:solidFill>
                    <a:schemeClr val="tx1"/>
                  </a:solidFill>
                </a:rPr>
                <a:t>SGH)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Ms Jeraymin Yong</a:t>
              </a:r>
            </a:p>
          </p:txBody>
        </p:sp>
        <p:sp>
          <p:nvSpPr>
            <p:cNvPr id="170" name="Text Box 106"/>
            <p:cNvSpPr txBox="1">
              <a:spLocks noChangeArrowheads="1"/>
            </p:cNvSpPr>
            <p:nvPr/>
          </p:nvSpPr>
          <p:spPr bwMode="auto">
            <a:xfrm>
              <a:off x="13202543" y="5454410"/>
              <a:ext cx="1463041" cy="411480"/>
            </a:xfrm>
            <a:prstGeom prst="roundRect">
              <a:avLst/>
            </a:prstGeom>
            <a:ln w="9525"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AM Lead</a:t>
              </a:r>
            </a:p>
            <a:p>
              <a:r>
                <a:rPr lang="en-US" sz="500" dirty="0">
                  <a:solidFill>
                    <a:schemeClr val="tx1"/>
                  </a:solidFill>
                </a:rPr>
                <a:t>Nursing (SGH)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Ms Koh Sze Ling</a:t>
              </a:r>
            </a:p>
          </p:txBody>
        </p:sp>
        <p:sp>
          <p:nvSpPr>
            <p:cNvPr id="171" name="Text Box 106"/>
            <p:cNvSpPr txBox="1">
              <a:spLocks noChangeArrowheads="1"/>
            </p:cNvSpPr>
            <p:nvPr/>
          </p:nvSpPr>
          <p:spPr bwMode="auto">
            <a:xfrm>
              <a:off x="13193917" y="5918774"/>
              <a:ext cx="1505929" cy="411480"/>
            </a:xfrm>
            <a:prstGeom prst="roundRect">
              <a:avLst/>
            </a:prstGeom>
            <a:ln w="9525"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AM Lead</a:t>
              </a:r>
            </a:p>
            <a:p>
              <a:r>
                <a:rPr lang="en-US" sz="500" dirty="0">
                  <a:solidFill>
                    <a:schemeClr val="tx1"/>
                  </a:solidFill>
                </a:rPr>
                <a:t>Nursing (SGH)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Ms Priscilla Chua Siew Huang</a:t>
              </a:r>
            </a:p>
          </p:txBody>
        </p:sp>
        <p:sp>
          <p:nvSpPr>
            <p:cNvPr id="173" name="Text Box 106"/>
            <p:cNvSpPr txBox="1">
              <a:spLocks noChangeArrowheads="1"/>
            </p:cNvSpPr>
            <p:nvPr/>
          </p:nvSpPr>
          <p:spPr bwMode="auto">
            <a:xfrm>
              <a:off x="13236805" y="7778729"/>
              <a:ext cx="1463041" cy="411480"/>
            </a:xfrm>
            <a:prstGeom prst="roundRect">
              <a:avLst/>
            </a:prstGeom>
            <a:ln w="9525"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AM Lead</a:t>
              </a:r>
            </a:p>
            <a:p>
              <a:r>
                <a:rPr lang="en-US" sz="500" dirty="0">
                  <a:solidFill>
                    <a:schemeClr val="tx1"/>
                  </a:solidFill>
                </a:rPr>
                <a:t>Nursing (SKH)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Ms Sumathi Sagayamary</a:t>
              </a:r>
            </a:p>
          </p:txBody>
        </p:sp>
        <p:sp>
          <p:nvSpPr>
            <p:cNvPr id="176" name="Text Box 106"/>
            <p:cNvSpPr txBox="1">
              <a:spLocks noChangeArrowheads="1"/>
            </p:cNvSpPr>
            <p:nvPr/>
          </p:nvSpPr>
          <p:spPr bwMode="auto">
            <a:xfrm>
              <a:off x="13245675" y="6851670"/>
              <a:ext cx="1463041" cy="411480"/>
            </a:xfrm>
            <a:prstGeom prst="roundRect">
              <a:avLst/>
            </a:prstGeom>
            <a:ln w="9525"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AM Lead </a:t>
              </a:r>
            </a:p>
            <a:p>
              <a:r>
                <a:rPr lang="en-US" sz="500" dirty="0">
                  <a:solidFill>
                    <a:schemeClr val="tx1"/>
                  </a:solidFill>
                </a:rPr>
                <a:t>Nursing (SGH)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Ms Fazila Aloweni</a:t>
              </a:r>
            </a:p>
          </p:txBody>
        </p:sp>
        <p:pic>
          <p:nvPicPr>
            <p:cNvPr id="15" name="Picture 14"/>
            <p:cNvPicPr>
              <a:picLocks/>
            </p:cNvPicPr>
            <p:nvPr/>
          </p:nvPicPr>
          <p:blipFill rotWithShape="1">
            <a:blip r:embed="rId19"/>
            <a:srcRect l="847" t="6998" r="-847" b="12244"/>
            <a:stretch/>
          </p:blipFill>
          <p:spPr>
            <a:xfrm>
              <a:off x="12996529" y="5029288"/>
              <a:ext cx="429768" cy="393191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17" name="Picture 16"/>
            <p:cNvPicPr>
              <a:picLocks/>
            </p:cNvPicPr>
            <p:nvPr/>
          </p:nvPicPr>
          <p:blipFill rotWithShape="1">
            <a:blip r:embed="rId20"/>
            <a:srcRect l="-9988" t="228" r="-9068" b="-228"/>
            <a:stretch/>
          </p:blipFill>
          <p:spPr>
            <a:xfrm>
              <a:off x="12996529" y="5482784"/>
              <a:ext cx="420624" cy="393191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19" name="Picture 18"/>
            <p:cNvPicPr>
              <a:picLocks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-13465" t="1849" r="-10594" b="-1849"/>
            <a:stretch/>
          </p:blipFill>
          <p:spPr>
            <a:xfrm>
              <a:off x="13005156" y="7801629"/>
              <a:ext cx="429768" cy="393191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1027" name="Picture 3"/>
            <p:cNvPicPr>
              <a:picLocks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664" r="-9224"/>
            <a:stretch/>
          </p:blipFill>
          <p:spPr bwMode="auto">
            <a:xfrm>
              <a:off x="12986795" y="5944117"/>
              <a:ext cx="393192" cy="393191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2747" y="8344296"/>
              <a:ext cx="428867" cy="391463"/>
            </a:xfrm>
            <a:prstGeom prst="ellipse">
              <a:avLst/>
            </a:prstGeom>
            <a:ln>
              <a:solidFill>
                <a:srgbClr val="F4711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2" descr="Z:\ACP\Photo Gallery\2017 Clinician Photos (SingHealth Photoshoot)\SGH Clinicians\constanceteo_12842.jpg"/>
            <p:cNvPicPr>
              <a:picLocks noChangeArrowheads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0" t="12850" r="25594" b="50513"/>
            <a:stretch/>
          </p:blipFill>
          <p:spPr bwMode="auto">
            <a:xfrm>
              <a:off x="10760251" y="8870294"/>
              <a:ext cx="416614" cy="379601"/>
            </a:xfrm>
            <a:prstGeom prst="ellipse">
              <a:avLst/>
            </a:prstGeom>
            <a:ln>
              <a:solidFill>
                <a:srgbClr val="F47118"/>
              </a:solidFill>
            </a:ln>
            <a:extLst/>
          </p:spPr>
        </p:pic>
        <p:sp>
          <p:nvSpPr>
            <p:cNvPr id="183" name="Oval 182"/>
            <p:cNvSpPr/>
            <p:nvPr/>
          </p:nvSpPr>
          <p:spPr>
            <a:xfrm>
              <a:off x="8477869" y="4862100"/>
              <a:ext cx="402067" cy="416922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b="-10000"/>
              </a:stretch>
            </a:blip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84" name="Picture 183"/>
            <p:cNvPicPr>
              <a:picLocks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704" y="4681213"/>
              <a:ext cx="439851" cy="427397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85" name="Oval 184"/>
            <p:cNvSpPr/>
            <p:nvPr/>
          </p:nvSpPr>
          <p:spPr>
            <a:xfrm>
              <a:off x="2191666" y="3966871"/>
              <a:ext cx="457200" cy="457200"/>
            </a:xfrm>
            <a:prstGeom prst="ellipse">
              <a:avLst/>
            </a:prstGeom>
            <a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ln w="9525">
              <a:solidFill>
                <a:srgbClr val="7030A0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" name="Picture 3"/>
            <p:cNvPicPr>
              <a:picLocks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2320" y="6422693"/>
              <a:ext cx="402336" cy="393191"/>
            </a:xfrm>
            <a:prstGeom prst="ellipse">
              <a:avLst/>
            </a:prstGeom>
            <a:ln>
              <a:solidFill>
                <a:srgbClr val="F47118"/>
              </a:solidFill>
            </a:ln>
          </p:spPr>
        </p:pic>
        <p:cxnSp>
          <p:nvCxnSpPr>
            <p:cNvPr id="187" name="Straight Connector 186"/>
            <p:cNvCxnSpPr>
              <a:endCxn id="82" idx="0"/>
            </p:cNvCxnSpPr>
            <p:nvPr/>
          </p:nvCxnSpPr>
          <p:spPr>
            <a:xfrm>
              <a:off x="3276525" y="3702071"/>
              <a:ext cx="0" cy="24042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86" name="Text Box 106"/>
            <p:cNvSpPr txBox="1">
              <a:spLocks noChangeArrowheads="1"/>
            </p:cNvSpPr>
            <p:nvPr/>
          </p:nvSpPr>
          <p:spPr bwMode="auto">
            <a:xfrm>
              <a:off x="11012827" y="8054968"/>
              <a:ext cx="1636149" cy="367738"/>
            </a:xfrm>
            <a:prstGeom prst="roundRect">
              <a:avLst/>
            </a:prstGeom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Urology (SKH)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HOD, Asst Prof Lee Lui Shiong</a:t>
              </a:r>
            </a:p>
          </p:txBody>
        </p:sp>
        <p:pic>
          <p:nvPicPr>
            <p:cNvPr id="6" name="Picture 5"/>
            <p:cNvPicPr>
              <a:picLocks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941" y="6164303"/>
              <a:ext cx="404361" cy="415188"/>
            </a:xfrm>
            <a:prstGeom prst="ellipse">
              <a:avLst/>
            </a:prstGeom>
            <a:ln>
              <a:solidFill>
                <a:srgbClr val="F47118"/>
              </a:solidFill>
            </a:ln>
          </p:spPr>
        </p:pic>
        <p:sp>
          <p:nvSpPr>
            <p:cNvPr id="194" name="Text Box 106"/>
            <p:cNvSpPr txBox="1">
              <a:spLocks noChangeArrowheads="1"/>
            </p:cNvSpPr>
            <p:nvPr/>
          </p:nvSpPr>
          <p:spPr bwMode="auto">
            <a:xfrm>
              <a:off x="11022180" y="8463908"/>
              <a:ext cx="1636776" cy="367738"/>
            </a:xfrm>
            <a:prstGeom prst="roundRect">
              <a:avLst/>
            </a:prstGeom>
            <a:ln w="9525">
              <a:solidFill>
                <a:srgbClr val="F47118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Otolaryngology (SKH)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HOD, Asst Prof Charn Tze Choong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H="1">
              <a:off x="10668403" y="8650401"/>
              <a:ext cx="113896" cy="0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6943" y="8055233"/>
              <a:ext cx="411480" cy="393191"/>
            </a:xfrm>
            <a:prstGeom prst="ellipse">
              <a:avLst/>
            </a:prstGeom>
            <a:ln>
              <a:solidFill>
                <a:srgbClr val="F47118"/>
              </a:solidFill>
            </a:ln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2320" y="8466748"/>
              <a:ext cx="420624" cy="379601"/>
            </a:xfrm>
            <a:prstGeom prst="ellipse">
              <a:avLst/>
            </a:prstGeom>
            <a:ln>
              <a:solidFill>
                <a:srgbClr val="F47118"/>
              </a:solidFill>
            </a:ln>
          </p:spPr>
        </p:pic>
        <p:cxnSp>
          <p:nvCxnSpPr>
            <p:cNvPr id="197" name="Straight Connector 196"/>
            <p:cNvCxnSpPr/>
            <p:nvPr/>
          </p:nvCxnSpPr>
          <p:spPr>
            <a:xfrm flipH="1">
              <a:off x="10550878" y="8550810"/>
              <a:ext cx="111221" cy="0"/>
            </a:xfrm>
            <a:prstGeom prst="line">
              <a:avLst/>
            </a:prstGeom>
            <a:ln w="9525">
              <a:solidFill>
                <a:srgbClr val="F47118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 Box 106"/>
            <p:cNvSpPr txBox="1">
              <a:spLocks noChangeArrowheads="1"/>
            </p:cNvSpPr>
            <p:nvPr/>
          </p:nvSpPr>
          <p:spPr bwMode="auto">
            <a:xfrm>
              <a:off x="13243618" y="8242702"/>
              <a:ext cx="1463041" cy="430301"/>
            </a:xfrm>
            <a:prstGeom prst="roundRect">
              <a:avLst/>
            </a:prstGeom>
            <a:ln w="9525"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AM Lead </a:t>
              </a:r>
            </a:p>
            <a:p>
              <a:r>
                <a:rPr lang="en-US" sz="500" dirty="0">
                  <a:solidFill>
                    <a:schemeClr val="tx1"/>
                  </a:solidFill>
                </a:rPr>
                <a:t>Nursing (CGH)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Ms Wang Chun Mei</a:t>
              </a:r>
            </a:p>
          </p:txBody>
        </p:sp>
        <p:pic>
          <p:nvPicPr>
            <p:cNvPr id="212" name="Picture 2" descr="Z:\DoS\ACP\Photo Gallery\2017 Clinician Photos (SingHealth Photoshoot)\Wang chunmei.jpg"/>
            <p:cNvPicPr>
              <a:picLocks noChangeArrowheads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18" t="3190" r="-11682" b="-3190"/>
            <a:stretch/>
          </p:blipFill>
          <p:spPr bwMode="auto">
            <a:xfrm>
              <a:off x="13020349" y="8279812"/>
              <a:ext cx="429768" cy="393191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3" name="Text Box 106"/>
            <p:cNvSpPr txBox="1">
              <a:spLocks noChangeArrowheads="1"/>
            </p:cNvSpPr>
            <p:nvPr/>
          </p:nvSpPr>
          <p:spPr bwMode="auto">
            <a:xfrm>
              <a:off x="13255354" y="6381694"/>
              <a:ext cx="1463041" cy="411480"/>
            </a:xfrm>
            <a:prstGeom prst="roundRect">
              <a:avLst/>
            </a:prstGeom>
            <a:ln w="9525"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AM Lead </a:t>
              </a:r>
            </a:p>
            <a:p>
              <a:r>
                <a:rPr lang="en-US" sz="500" dirty="0">
                  <a:solidFill>
                    <a:schemeClr val="tx1"/>
                  </a:solidFill>
                </a:rPr>
                <a:t>Nursing (SGH)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Ms Ang Shin Yuh</a:t>
              </a:r>
            </a:p>
          </p:txBody>
        </p:sp>
        <p:sp>
          <p:nvSpPr>
            <p:cNvPr id="215" name="Text Box 106"/>
            <p:cNvSpPr txBox="1">
              <a:spLocks noChangeArrowheads="1"/>
            </p:cNvSpPr>
            <p:nvPr/>
          </p:nvSpPr>
          <p:spPr bwMode="auto">
            <a:xfrm>
              <a:off x="13220040" y="7312664"/>
              <a:ext cx="1488676" cy="411480"/>
            </a:xfrm>
            <a:prstGeom prst="roundRect">
              <a:avLst/>
            </a:prstGeom>
            <a:ln w="9525"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3277" tIns="31639" rIns="63277" bIns="31639" anchor="ctr"/>
            <a:lstStyle>
              <a:defPPr>
                <a:defRPr lang="en-US"/>
              </a:defPPr>
              <a:lvl1pPr algn="ctr">
                <a:defRPr sz="1300" b="1">
                  <a:solidFill>
                    <a:srgbClr val="EE6000"/>
                  </a:solidFill>
                  <a:latin typeface="+mj-lt"/>
                  <a:ea typeface="MS PGothic" pitchFamily="34" charset="-128"/>
                  <a:cs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500" dirty="0">
                  <a:solidFill>
                    <a:schemeClr val="tx1"/>
                  </a:solidFill>
                </a:rPr>
                <a:t>AM Lead </a:t>
              </a:r>
            </a:p>
            <a:p>
              <a:r>
                <a:rPr lang="en-US" sz="500" dirty="0">
                  <a:solidFill>
                    <a:schemeClr val="tx1"/>
                  </a:solidFill>
                </a:rPr>
                <a:t>Nursing (SGH)</a:t>
              </a:r>
            </a:p>
            <a:p>
              <a:r>
                <a:rPr lang="en-US" sz="500" b="0" i="1" dirty="0">
                  <a:solidFill>
                    <a:schemeClr val="tx1"/>
                  </a:solidFill>
                </a:rPr>
                <a:t>Mr Lim Cong En Julian</a:t>
              </a:r>
            </a:p>
          </p:txBody>
        </p:sp>
        <p:cxnSp>
          <p:nvCxnSpPr>
            <p:cNvPr id="223" name="Straight Connector 222"/>
            <p:cNvCxnSpPr/>
            <p:nvPr/>
          </p:nvCxnSpPr>
          <p:spPr>
            <a:xfrm flipV="1">
              <a:off x="13950133" y="5863287"/>
              <a:ext cx="0" cy="52885"/>
            </a:xfrm>
            <a:prstGeom prst="line">
              <a:avLst/>
            </a:prstGeom>
            <a:ln w="95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13945603" y="5408132"/>
              <a:ext cx="0" cy="52885"/>
            </a:xfrm>
            <a:prstGeom prst="line">
              <a:avLst/>
            </a:prstGeom>
            <a:ln w="95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13020350" y="6396006"/>
              <a:ext cx="402336" cy="393191"/>
            </a:xfrm>
            <a:prstGeom prst="ellipse">
              <a:avLst/>
            </a:prstGeom>
            <a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9000" b="-9000"/>
              </a:stretch>
            </a:blip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33" name="Picture 232"/>
            <p:cNvPicPr>
              <a:picLocks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1660" y="6851670"/>
              <a:ext cx="429768" cy="393191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234" name="Picture 233"/>
            <p:cNvPicPr>
              <a:picLocks/>
            </p:cNvPicPr>
            <p:nvPr/>
          </p:nvPicPr>
          <p:blipFill>
            <a:blip r:embed="rId38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0283" y="7320746"/>
              <a:ext cx="393192" cy="393191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cxnSp>
          <p:nvCxnSpPr>
            <p:cNvPr id="236" name="Straight Connector 235"/>
            <p:cNvCxnSpPr/>
            <p:nvPr/>
          </p:nvCxnSpPr>
          <p:spPr>
            <a:xfrm flipV="1">
              <a:off x="3279809" y="2952750"/>
              <a:ext cx="0" cy="230450"/>
            </a:xfrm>
            <a:prstGeom prst="line">
              <a:avLst/>
            </a:prstGeom>
            <a:ln w="9525"/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13952494" y="6329946"/>
              <a:ext cx="0" cy="52885"/>
            </a:xfrm>
            <a:prstGeom prst="line">
              <a:avLst/>
            </a:prstGeom>
            <a:ln w="95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V="1">
              <a:off x="13945603" y="6798839"/>
              <a:ext cx="0" cy="52885"/>
            </a:xfrm>
            <a:prstGeom prst="line">
              <a:avLst/>
            </a:prstGeom>
            <a:ln w="95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13964378" y="7263150"/>
              <a:ext cx="0" cy="52885"/>
            </a:xfrm>
            <a:prstGeom prst="line">
              <a:avLst/>
            </a:prstGeom>
            <a:ln w="95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V="1">
              <a:off x="13960074" y="7724143"/>
              <a:ext cx="0" cy="52885"/>
            </a:xfrm>
            <a:prstGeom prst="line">
              <a:avLst/>
            </a:prstGeom>
            <a:ln w="95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13960074" y="8190408"/>
              <a:ext cx="0" cy="52885"/>
            </a:xfrm>
            <a:prstGeom prst="line">
              <a:avLst/>
            </a:prstGeom>
            <a:ln w="952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80" name="Picture 179"/>
            <p:cNvPicPr>
              <a:picLocks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907" t="2013" r="-11442" b="3496"/>
            <a:stretch/>
          </p:blipFill>
          <p:spPr>
            <a:xfrm>
              <a:off x="12999113" y="4563302"/>
              <a:ext cx="429768" cy="393191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39" name="Text Box 114"/>
            <p:cNvSpPr txBox="1">
              <a:spLocks noChangeArrowheads="1"/>
            </p:cNvSpPr>
            <p:nvPr/>
          </p:nvSpPr>
          <p:spPr bwMode="auto">
            <a:xfrm>
              <a:off x="5556703" y="8310838"/>
              <a:ext cx="1641950" cy="49822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lIns="63277" tIns="31639" rIns="63277" bIns="31639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sz="500" b="1" dirty="0" smtClean="0">
                  <a:latin typeface="+mj-lt"/>
                  <a:cs typeface="Calibri" pitchFamily="34" charset="0"/>
                </a:rPr>
                <a:t>        Surgical </a:t>
              </a:r>
              <a:r>
                <a:rPr lang="en-US" sz="500" b="1" dirty="0">
                  <a:latin typeface="+mj-lt"/>
                  <a:cs typeface="Calibri" pitchFamily="34" charset="0"/>
                </a:rPr>
                <a:t>Skills Training </a:t>
              </a:r>
              <a:r>
                <a:rPr lang="en-US" sz="500" b="1" dirty="0">
                  <a:cs typeface="Calibri" pitchFamily="34" charset="0"/>
                </a:rPr>
                <a:t>Continuum</a:t>
              </a:r>
            </a:p>
            <a:p>
              <a:pPr algn="ctr" eaLnBrk="1" hangingPunct="1">
                <a:defRPr/>
              </a:pPr>
              <a:r>
                <a:rPr lang="en-US" sz="500" i="1" dirty="0" smtClean="0">
                  <a:cs typeface="Calibri" pitchFamily="34" charset="0"/>
                </a:rPr>
                <a:t>         Dir, Asst Prof Lim Chin Hong</a:t>
              </a:r>
              <a:endParaRPr lang="en-US" sz="500" b="1" dirty="0"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5" name="Picture 4"/>
          <p:cNvPicPr>
            <a:picLocks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914525"/>
            <a:ext cx="338328" cy="347472"/>
          </a:xfrm>
          <a:prstGeom prst="ellipse">
            <a:avLst/>
          </a:prstGeom>
          <a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  <a:ln w="9525">
            <a:solidFill>
              <a:srgbClr val="7030A0"/>
            </a:solidFill>
          </a:ln>
        </p:spPr>
      </p:pic>
      <p:sp>
        <p:nvSpPr>
          <p:cNvPr id="169" name="Text Box 106"/>
          <p:cNvSpPr txBox="1">
            <a:spLocks noChangeArrowheads="1"/>
          </p:cNvSpPr>
          <p:nvPr/>
        </p:nvSpPr>
        <p:spPr bwMode="auto">
          <a:xfrm>
            <a:off x="6854002" y="5014087"/>
            <a:ext cx="1221435" cy="283464"/>
          </a:xfrm>
          <a:prstGeom prst="roundRect">
            <a:avLst/>
          </a:prstGeom>
          <a:ln w="9525">
            <a:solidFill>
              <a:srgbClr val="F47118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3277" tIns="31639" rIns="63277" bIns="31639" anchor="ctr"/>
          <a:lstStyle>
            <a:defPPr>
              <a:defRPr lang="en-US"/>
            </a:defPPr>
            <a:lvl1pPr algn="ctr">
              <a:defRPr sz="1300" b="1">
                <a:solidFill>
                  <a:srgbClr val="EE6000"/>
                </a:solidFill>
                <a:latin typeface="+mj-lt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500" dirty="0" smtClean="0">
                <a:solidFill>
                  <a:schemeClr val="tx1"/>
                </a:solidFill>
              </a:rPr>
              <a:t>Division of Breast Surgery </a:t>
            </a:r>
            <a:r>
              <a:rPr lang="en-US" sz="500" dirty="0">
                <a:solidFill>
                  <a:schemeClr val="tx1"/>
                </a:solidFill>
              </a:rPr>
              <a:t>(CGH)</a:t>
            </a:r>
          </a:p>
          <a:p>
            <a:r>
              <a:rPr lang="en-US" sz="500" b="0" i="1" dirty="0">
                <a:solidFill>
                  <a:schemeClr val="tx1"/>
                </a:solidFill>
              </a:rPr>
              <a:t> </a:t>
            </a:r>
            <a:r>
              <a:rPr lang="en-US" sz="500" b="0" i="1" dirty="0" smtClean="0">
                <a:solidFill>
                  <a:schemeClr val="tx1"/>
                </a:solidFill>
              </a:rPr>
              <a:t>HOD, Assoc Prof Tan Su-Ming </a:t>
            </a:r>
            <a:endParaRPr lang="en-US" sz="500" b="0" i="1" dirty="0">
              <a:solidFill>
                <a:schemeClr val="tx1"/>
              </a:solidFill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H="1">
            <a:off x="6597950" y="5156336"/>
            <a:ext cx="79927" cy="2117"/>
          </a:xfrm>
          <a:prstGeom prst="line">
            <a:avLst/>
          </a:prstGeom>
          <a:ln w="9525">
            <a:solidFill>
              <a:srgbClr val="F47118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54" y="5021006"/>
            <a:ext cx="310896" cy="301752"/>
          </a:xfrm>
          <a:prstGeom prst="ellipse">
            <a:avLst/>
          </a:prstGeom>
          <a:ln>
            <a:solidFill>
              <a:srgbClr val="F47118"/>
            </a:solidFill>
          </a:ln>
        </p:spPr>
      </p:pic>
      <p:pic>
        <p:nvPicPr>
          <p:cNvPr id="178" name="Picture 3"/>
          <p:cNvPicPr>
            <a:picLocks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0437" y="5888788"/>
            <a:ext cx="320040" cy="320040"/>
          </a:xfrm>
          <a:prstGeom prst="ellipse">
            <a:avLst/>
          </a:prstGeom>
          <a:noFill/>
          <a:ln>
            <a:solidFill>
              <a:srgbClr val="00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Oval 188"/>
          <p:cNvSpPr/>
          <p:nvPr/>
        </p:nvSpPr>
        <p:spPr>
          <a:xfrm>
            <a:off x="4953502" y="5520596"/>
            <a:ext cx="320040" cy="301752"/>
          </a:xfrm>
          <a:prstGeom prst="ellipse">
            <a:avLst/>
          </a:prstGeom>
          <a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ln w="9525">
            <a:solidFill>
              <a:srgbClr val="F47118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0" name="Text Box 106"/>
          <p:cNvSpPr txBox="1">
            <a:spLocks noChangeArrowheads="1"/>
          </p:cNvSpPr>
          <p:nvPr/>
        </p:nvSpPr>
        <p:spPr bwMode="auto">
          <a:xfrm>
            <a:off x="5143214" y="6220760"/>
            <a:ext cx="1362456" cy="292608"/>
          </a:xfrm>
          <a:prstGeom prst="roundRect">
            <a:avLst/>
          </a:prstGeom>
          <a:noFill/>
          <a:ln w="9525">
            <a:solidFill>
              <a:srgbClr val="F47118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3277" tIns="31639" rIns="63277" bIns="31639" anchor="ctr"/>
          <a:lstStyle>
            <a:defPPr>
              <a:defRPr lang="en-US"/>
            </a:defPPr>
            <a:lvl1pPr algn="ctr">
              <a:defRPr sz="500" b="1">
                <a:solidFill>
                  <a:schemeClr val="tx1"/>
                </a:solidFill>
                <a:latin typeface="+mj-lt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/>
              <a:t>Sarcoma, Peritoneal and Rare Tumours (SPRinT) </a:t>
            </a:r>
            <a:r>
              <a:rPr lang="en-US" dirty="0" smtClean="0"/>
              <a:t>(</a:t>
            </a:r>
            <a:r>
              <a:rPr lang="en-US" dirty="0"/>
              <a:t>SGH, </a:t>
            </a:r>
            <a:r>
              <a:rPr lang="en-US" dirty="0" smtClean="0"/>
              <a:t>NCCS</a:t>
            </a:r>
            <a:r>
              <a:rPr lang="en-US" dirty="0"/>
              <a:t>)</a:t>
            </a:r>
          </a:p>
          <a:p>
            <a:r>
              <a:rPr lang="en-US" b="0" i="1" dirty="0"/>
              <a:t>HOD, Assoc Prof Claramae Chia</a:t>
            </a:r>
          </a:p>
        </p:txBody>
      </p:sp>
      <p:cxnSp>
        <p:nvCxnSpPr>
          <p:cNvPr id="192" name="Straight Connector 191"/>
          <p:cNvCxnSpPr/>
          <p:nvPr/>
        </p:nvCxnSpPr>
        <p:spPr>
          <a:xfrm flipH="1">
            <a:off x="6596115" y="6382909"/>
            <a:ext cx="84994" cy="0"/>
          </a:xfrm>
          <a:prstGeom prst="line">
            <a:avLst/>
          </a:prstGeom>
          <a:ln w="9525">
            <a:solidFill>
              <a:srgbClr val="F47118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78" y="6220937"/>
            <a:ext cx="320040" cy="310896"/>
          </a:xfrm>
          <a:prstGeom prst="ellipse">
            <a:avLst/>
          </a:prstGeom>
          <a:ln>
            <a:solidFill>
              <a:srgbClr val="F47118"/>
            </a:solidFill>
          </a:ln>
        </p:spPr>
      </p:pic>
      <p:cxnSp>
        <p:nvCxnSpPr>
          <p:cNvPr id="196" name="Straight Connector 195"/>
          <p:cNvCxnSpPr/>
          <p:nvPr/>
        </p:nvCxnSpPr>
        <p:spPr>
          <a:xfrm>
            <a:off x="4160228" y="3934557"/>
            <a:ext cx="0" cy="95997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60" y="4708268"/>
            <a:ext cx="320040" cy="301752"/>
          </a:xfrm>
          <a:prstGeom prst="ellipse">
            <a:avLst/>
          </a:prstGeom>
          <a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9525">
            <a:solidFill>
              <a:schemeClr val="accent6">
                <a:shade val="80000"/>
                <a:hueOff val="0"/>
                <a:satOff val="0"/>
                <a:lumOff val="0"/>
              </a:schemeClr>
            </a:solidFill>
          </a:ln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35" y="3449740"/>
            <a:ext cx="310896" cy="301752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50"/>
          <a:stretch>
            <a:fillRect/>
          </a:stretch>
        </p:blipFill>
        <p:spPr>
          <a:xfrm>
            <a:off x="4953502" y="4856321"/>
            <a:ext cx="320040" cy="301752"/>
          </a:xfrm>
          <a:prstGeom prst="ellipse">
            <a:avLst/>
          </a:prstGeom>
          <a:blipFill dpi="0" rotWithShape="1">
            <a:blip r:embed="rId51" cstate="print">
              <a:extLst>
                <a:ext uri="{BEBA8EAE-BF5A-486C-A8C5-ECC9F3942E4B}">
                  <a14:imgProps xmlns:a14="http://schemas.microsoft.com/office/drawing/2010/main">
                    <a14:imgLayer r:embed="rId5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5000"/>
            </a:stretch>
          </a:blipFill>
          <a:ln w="9525">
            <a:solidFill>
              <a:srgbClr val="F47118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77" y="5343699"/>
            <a:ext cx="329925" cy="301606"/>
          </a:xfrm>
          <a:prstGeom prst="ellipse">
            <a:avLst/>
          </a:prstGeom>
          <a:noFill/>
          <a:ln w="9525" cap="rnd">
            <a:solidFill>
              <a:srgbClr val="F4711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30" y="3124532"/>
            <a:ext cx="320501" cy="318928"/>
          </a:xfrm>
          <a:prstGeom prst="ellipse">
            <a:avLst/>
          </a:prstGeom>
          <a:ln w="952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67" name="Oval 166"/>
          <p:cNvSpPr/>
          <p:nvPr/>
        </p:nvSpPr>
        <p:spPr>
          <a:xfrm>
            <a:off x="3399392" y="3040422"/>
            <a:ext cx="331642" cy="317181"/>
          </a:xfrm>
          <a:prstGeom prst="ellipse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ln w="9525">
            <a:solidFill>
              <a:srgbClr val="0066FF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70" name="Picture 3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443" y="4085723"/>
            <a:ext cx="345585" cy="315666"/>
          </a:xfrm>
          <a:prstGeom prst="ellipse">
            <a:avLst/>
          </a:prstGeom>
          <a:ln>
            <a:solidFill>
              <a:srgbClr val="00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 Box 109"/>
          <p:cNvSpPr txBox="1">
            <a:spLocks noChangeArrowheads="1"/>
          </p:cNvSpPr>
          <p:nvPr/>
        </p:nvSpPr>
        <p:spPr bwMode="auto">
          <a:xfrm>
            <a:off x="3543008" y="4550635"/>
            <a:ext cx="1234440" cy="429957"/>
          </a:xfrm>
          <a:prstGeom prst="roundRect">
            <a:avLst/>
          </a:prstGeom>
          <a:ln w="9525">
            <a:solidFill>
              <a:srgbClr val="0066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3277" tIns="31639" rIns="63277" bIns="3163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500" b="1" dirty="0">
                <a:latin typeface="+mj-lt"/>
                <a:cs typeface="Calibri" pitchFamily="34" charset="0"/>
              </a:rPr>
              <a:t>Residency</a:t>
            </a:r>
          </a:p>
          <a:p>
            <a:pPr algn="ctr" eaLnBrk="1" hangingPunct="1">
              <a:defRPr/>
            </a:pPr>
            <a:r>
              <a:rPr lang="en-US" sz="500" b="1" dirty="0">
                <a:latin typeface="+mj-lt"/>
                <a:cs typeface="Calibri" pitchFamily="34" charset="0"/>
              </a:rPr>
              <a:t> </a:t>
            </a:r>
            <a:r>
              <a:rPr lang="en-US" sz="500" b="1" dirty="0" smtClean="0">
                <a:latin typeface="+mj-lt"/>
                <a:cs typeface="Calibri" pitchFamily="34" charset="0"/>
              </a:rPr>
              <a:t>(Surgery-in-General)</a:t>
            </a:r>
            <a:endParaRPr lang="en-US" sz="500" b="1" dirty="0">
              <a:latin typeface="+mj-lt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sz="500" i="1" dirty="0">
                <a:latin typeface="+mj-lt"/>
                <a:cs typeface="Calibri" pitchFamily="34" charset="0"/>
              </a:rPr>
              <a:t>Dir</a:t>
            </a:r>
            <a:r>
              <a:rPr lang="en-US" sz="500" i="1" dirty="0" smtClean="0">
                <a:latin typeface="+mj-lt"/>
                <a:cs typeface="Calibri" pitchFamily="34" charset="0"/>
              </a:rPr>
              <a:t>, Prof Alexander Chung</a:t>
            </a:r>
            <a:endParaRPr lang="en-US" sz="500" i="1" dirty="0">
              <a:latin typeface="+mj-lt"/>
              <a:cs typeface="Calibri" pitchFamily="34" charset="0"/>
            </a:endParaRPr>
          </a:p>
        </p:txBody>
      </p:sp>
      <p:pic>
        <p:nvPicPr>
          <p:cNvPr id="193" name="Picture 3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595" y="4613572"/>
            <a:ext cx="329375" cy="321193"/>
          </a:xfrm>
          <a:prstGeom prst="ellipse">
            <a:avLst/>
          </a:prstGeom>
          <a:ln>
            <a:solidFill>
              <a:srgbClr val="00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" name="Oval 215"/>
          <p:cNvSpPr/>
          <p:nvPr/>
        </p:nvSpPr>
        <p:spPr>
          <a:xfrm>
            <a:off x="6445317" y="2395155"/>
            <a:ext cx="320712" cy="303084"/>
          </a:xfrm>
          <a:prstGeom prst="ellipse">
            <a:avLst/>
          </a:prstGeom>
          <a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22" t="1158" b="-13313"/>
            </a:stretch>
          </a:blipFill>
          <a:ln w="9525"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7" name="Picture 216"/>
          <p:cNvPicPr>
            <a:picLocks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95" y="4081008"/>
            <a:ext cx="317304" cy="303084"/>
          </a:xfrm>
          <a:prstGeom prst="ellipse">
            <a:avLst/>
          </a:prstGeom>
          <a:ln>
            <a:solidFill>
              <a:srgbClr val="F47118"/>
            </a:solidFill>
          </a:ln>
        </p:spPr>
      </p:pic>
    </p:spTree>
    <p:extLst>
      <p:ext uri="{BB962C8B-B14F-4D97-AF65-F5344CB8AC3E}">
        <p14:creationId xmlns:p14="http://schemas.microsoft.com/office/powerpoint/2010/main" val="25049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1E61D4711BBD4CB1B77179D1C26772" ma:contentTypeVersion="1" ma:contentTypeDescription="Create a new document." ma:contentTypeScope="" ma:versionID="9351cea0ecbb865fff492eb8441201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8FB2FA-532A-4273-8BE9-8896F83B8777}"/>
</file>

<file path=customXml/itemProps2.xml><?xml version="1.0" encoding="utf-8"?>
<ds:datastoreItem xmlns:ds="http://schemas.openxmlformats.org/officeDocument/2006/customXml" ds:itemID="{8419BA72-D6A5-4F7B-9624-71811F04B622}"/>
</file>

<file path=customXml/itemProps3.xml><?xml version="1.0" encoding="utf-8"?>
<ds:datastoreItem xmlns:ds="http://schemas.openxmlformats.org/officeDocument/2006/customXml" ds:itemID="{8A538440-5D26-4C91-9312-27FF4B388CAF}"/>
</file>

<file path=docProps/app.xml><?xml version="1.0" encoding="utf-8"?>
<Properties xmlns="http://schemas.openxmlformats.org/officeDocument/2006/extended-properties" xmlns:vt="http://schemas.openxmlformats.org/officeDocument/2006/docPropsVTypes">
  <TotalTime>19763</TotalTime>
  <Words>609</Words>
  <Application>Microsoft Office PowerPoint</Application>
  <PresentationFormat>A4 Paper (210x297 mm)</PresentationFormat>
  <Paragraphs>135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MS PGothic</vt:lpstr>
      <vt:lpstr>Calibri</vt:lpstr>
      <vt:lpstr>Arial</vt:lpstr>
      <vt:lpstr>1_Office Theme</vt:lpstr>
      <vt:lpstr>Surgery ACP Organisation Chart (updated as at 1 July 2021)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nursyafiqah.rosli@sgh.com.sg</dc:creator>
  <cp:lastModifiedBy>Nurul 'Ain Fashah Binte Mohamed Shaharuddin</cp:lastModifiedBy>
  <cp:revision>774</cp:revision>
  <cp:lastPrinted>2021-01-07T01:43:31Z</cp:lastPrinted>
  <dcterms:created xsi:type="dcterms:W3CDTF">2015-07-08T05:38:21Z</dcterms:created>
  <dcterms:modified xsi:type="dcterms:W3CDTF">2021-08-11T01:14:04Z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0x010100BC1E61D4711BBD4CB1B77179D1C26772</vt:lpwstr>
  </property>
</Properties>
</file>