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6" r:id="rId2"/>
    <p:sldId id="259" r:id="rId3"/>
    <p:sldId id="260" r:id="rId4"/>
    <p:sldId id="256" r:id="rId5"/>
    <p:sldId id="261" r:id="rId6"/>
    <p:sldId id="262" r:id="rId7"/>
    <p:sldId id="258" r:id="rId8"/>
    <p:sldId id="257" r:id="rId9"/>
    <p:sldId id="263" r:id="rId10"/>
    <p:sldId id="264" r:id="rId11"/>
    <p:sldId id="265" r:id="rId12"/>
    <p:sldId id="267" r:id="rId13"/>
    <p:sldId id="268" r:id="rId14"/>
    <p:sldId id="279" r:id="rId15"/>
    <p:sldId id="269" r:id="rId16"/>
    <p:sldId id="274" r:id="rId17"/>
    <p:sldId id="280" r:id="rId18"/>
    <p:sldId id="270" r:id="rId19"/>
    <p:sldId id="275" r:id="rId20"/>
    <p:sldId id="281" r:id="rId21"/>
    <p:sldId id="271" r:id="rId22"/>
    <p:sldId id="276" r:id="rId23"/>
    <p:sldId id="282" r:id="rId24"/>
    <p:sldId id="272" r:id="rId25"/>
    <p:sldId id="277" r:id="rId26"/>
    <p:sldId id="283" r:id="rId27"/>
    <p:sldId id="273" r:id="rId28"/>
    <p:sldId id="278" r:id="rId29"/>
    <p:sldId id="284" r:id="rId30"/>
    <p:sldId id="286"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p:scale>
          <a:sx n="112" d="100"/>
          <a:sy n="112" d="100"/>
        </p:scale>
        <p:origin x="112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7F566-8BC8-4278-9CEC-36A7347DF347}"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0D82E85F-F991-4853-96DA-C12B0A964C32}">
      <dgm:prSet custT="1"/>
      <dgm:spPr/>
      <dgm:t>
        <a:bodyPr/>
        <a:lstStyle/>
        <a:p>
          <a:r>
            <a:rPr lang="en-SG" sz="1200" dirty="0">
              <a:latin typeface="Times New Roman" panose="02020603050405020304" pitchFamily="18" charset="0"/>
              <a:cs typeface="Times New Roman" panose="02020603050405020304" pitchFamily="18" charset="0"/>
            </a:rPr>
            <a:t>Ross’ comments also show </a:t>
          </a:r>
          <a:r>
            <a:rPr lang="en-SG" sz="1200" b="0" i="0" dirty="0">
              <a:latin typeface="Times New Roman" panose="02020603050405020304" pitchFamily="18" charset="0"/>
              <a:cs typeface="Times New Roman" panose="02020603050405020304" pitchFamily="18" charset="0"/>
            </a:rPr>
            <a:t>how science could be used to argue that imperialism was morally justified because it reflected British goodwill towards colonised people. </a:t>
          </a:r>
        </a:p>
        <a:p>
          <a:r>
            <a:rPr lang="en-SG" sz="1200" b="0" i="0" dirty="0">
              <a:latin typeface="Times New Roman" panose="02020603050405020304" pitchFamily="18" charset="0"/>
              <a:cs typeface="Times New Roman" panose="02020603050405020304" pitchFamily="18" charset="0"/>
            </a:rPr>
            <a:t>Examples like these can be found throughout the colonized world. For instance, soon after American forces took over the Philippines in 1898, </a:t>
          </a:r>
          <a:r>
            <a:rPr lang="en-SG" sz="1200" b="0" i="0" dirty="0" err="1">
              <a:latin typeface="Times New Roman" panose="02020603050405020304" pitchFamily="18" charset="0"/>
              <a:cs typeface="Times New Roman" panose="02020603050405020304" pitchFamily="18" charset="0"/>
            </a:rPr>
            <a:t>Dr.</a:t>
          </a:r>
          <a:r>
            <a:rPr lang="en-SG" sz="1200" b="0" i="0" dirty="0">
              <a:latin typeface="Times New Roman" panose="02020603050405020304" pitchFamily="18" charset="0"/>
              <a:cs typeface="Times New Roman" panose="02020603050405020304" pitchFamily="18" charset="0"/>
            </a:rPr>
            <a:t> Victor G. </a:t>
          </a:r>
          <a:r>
            <a:rPr lang="en-SG" sz="1200" b="0" i="0" dirty="0" err="1">
              <a:latin typeface="Times New Roman" panose="02020603050405020304" pitchFamily="18" charset="0"/>
              <a:cs typeface="Times New Roman" panose="02020603050405020304" pitchFamily="18" charset="0"/>
            </a:rPr>
            <a:t>Heiser</a:t>
          </a:r>
          <a:r>
            <a:rPr lang="en-SG" sz="1200" b="0" i="0" dirty="0">
              <a:latin typeface="Times New Roman" panose="02020603050405020304" pitchFamily="18" charset="0"/>
              <a:cs typeface="Times New Roman" panose="02020603050405020304" pitchFamily="18" charset="0"/>
            </a:rPr>
            <a:t> was appointed Philippine director of health in 1902, a position in which he would remain until 1915.</a:t>
          </a:r>
        </a:p>
        <a:p>
          <a:r>
            <a:rPr lang="en-SG" sz="1200" b="0" i="0" dirty="0">
              <a:latin typeface="Times New Roman" panose="02020603050405020304" pitchFamily="18" charset="0"/>
              <a:cs typeface="Times New Roman" panose="02020603050405020304" pitchFamily="18" charset="0"/>
            </a:rPr>
            <a:t>In his words, “</a:t>
          </a:r>
          <a:r>
            <a:rPr lang="en-SG" sz="1200" dirty="0">
              <a:latin typeface="Times New Roman" panose="02020603050405020304" pitchFamily="18" charset="0"/>
              <a:cs typeface="Times New Roman" panose="02020603050405020304" pitchFamily="18" charset="0"/>
            </a:rPr>
            <a:t>it had to be understood that ‘the health of these people is the vital question of the Islands. To transform them from the weak and feeble race we have found them into the strong, healthy and enduring people that they may yet become is to lay the foundations for the successful future of the country.’” </a:t>
          </a:r>
        </a:p>
        <a:p>
          <a:r>
            <a:rPr lang="en-SG" sz="1200" i="1" dirty="0">
              <a:latin typeface="Times New Roman" panose="02020603050405020304" pitchFamily="18" charset="0"/>
              <a:cs typeface="Times New Roman" panose="02020603050405020304" pitchFamily="18" charset="0"/>
            </a:rPr>
            <a:t>- Colonial Pathologies: American Tropical Medicine, Race, and Hygiene in the Philippines</a:t>
          </a:r>
          <a:endParaRPr lang="en-US" sz="1200" dirty="0">
            <a:latin typeface="Times New Roman" panose="02020603050405020304" pitchFamily="18" charset="0"/>
            <a:cs typeface="Times New Roman" panose="02020603050405020304" pitchFamily="18" charset="0"/>
          </a:endParaRPr>
        </a:p>
      </dgm:t>
    </dgm:pt>
    <dgm:pt modelId="{1951D13C-F101-4C3F-BA97-7513B1D869E9}" type="parTrans" cxnId="{9409B03B-B4AE-41F2-A5F8-FB8394C8359E}">
      <dgm:prSet/>
      <dgm:spPr/>
      <dgm:t>
        <a:bodyPr/>
        <a:lstStyle/>
        <a:p>
          <a:endParaRPr lang="en-US"/>
        </a:p>
      </dgm:t>
    </dgm:pt>
    <dgm:pt modelId="{41FF28AC-70A9-4A78-89D0-8C9238C163C7}" type="sibTrans" cxnId="{9409B03B-B4AE-41F2-A5F8-FB8394C8359E}">
      <dgm:prSet/>
      <dgm:spPr/>
      <dgm:t>
        <a:bodyPr/>
        <a:lstStyle/>
        <a:p>
          <a:endParaRPr lang="en-US"/>
        </a:p>
      </dgm:t>
    </dgm:pt>
    <dgm:pt modelId="{18755406-C409-4DC1-AD9B-E16234F4CCBE}">
      <dgm:prSet custT="1"/>
      <dgm:spPr/>
      <dgm:t>
        <a:bodyPr/>
        <a:lstStyle/>
        <a:p>
          <a:r>
            <a:rPr lang="en-SG" sz="1200" i="0" dirty="0">
              <a:latin typeface="Times New Roman" panose="02020603050405020304" pitchFamily="18" charset="0"/>
              <a:cs typeface="Times New Roman" panose="02020603050405020304" pitchFamily="18" charset="0"/>
            </a:rPr>
            <a:t>The result, again, is effectively a justification for foreign, in this case American, occupation. Like education, this could function as a colonial tool. </a:t>
          </a:r>
        </a:p>
      </dgm:t>
    </dgm:pt>
    <dgm:pt modelId="{D458F14F-4346-435D-A17C-D6E49D30E97E}" type="sibTrans" cxnId="{B0A7E914-9F16-41F9-847B-46BF2C167F25}">
      <dgm:prSet/>
      <dgm:spPr/>
      <dgm:t>
        <a:bodyPr/>
        <a:lstStyle/>
        <a:p>
          <a:endParaRPr lang="en-US"/>
        </a:p>
      </dgm:t>
    </dgm:pt>
    <dgm:pt modelId="{2B2692BD-1587-42B9-B95F-EC9BBBC0DC92}" type="parTrans" cxnId="{B0A7E914-9F16-41F9-847B-46BF2C167F25}">
      <dgm:prSet/>
      <dgm:spPr/>
      <dgm:t>
        <a:bodyPr/>
        <a:lstStyle/>
        <a:p>
          <a:endParaRPr lang="en-US"/>
        </a:p>
      </dgm:t>
    </dgm:pt>
    <dgm:pt modelId="{65210E9B-F479-0644-9FF8-262B7615E15B}" type="pres">
      <dgm:prSet presAssocID="{5497F566-8BC8-4278-9CEC-36A7347DF347}" presName="vert0" presStyleCnt="0">
        <dgm:presLayoutVars>
          <dgm:dir/>
          <dgm:animOne val="branch"/>
          <dgm:animLvl val="lvl"/>
        </dgm:presLayoutVars>
      </dgm:prSet>
      <dgm:spPr/>
    </dgm:pt>
    <dgm:pt modelId="{7CE5D5E3-1ADE-6F4F-B232-204EEBEF156C}" type="pres">
      <dgm:prSet presAssocID="{0D82E85F-F991-4853-96DA-C12B0A964C32}" presName="thickLine" presStyleLbl="alignNode1" presStyleIdx="0" presStyleCnt="2"/>
      <dgm:spPr/>
    </dgm:pt>
    <dgm:pt modelId="{50192943-F8B4-1C4A-B13F-EC857A46C14E}" type="pres">
      <dgm:prSet presAssocID="{0D82E85F-F991-4853-96DA-C12B0A964C32}" presName="horz1" presStyleCnt="0"/>
      <dgm:spPr/>
    </dgm:pt>
    <dgm:pt modelId="{7D6C4B07-1D81-4E40-8967-24D0071184D3}" type="pres">
      <dgm:prSet presAssocID="{0D82E85F-F991-4853-96DA-C12B0A964C32}" presName="tx1" presStyleLbl="revTx" presStyleIdx="0" presStyleCnt="2"/>
      <dgm:spPr/>
    </dgm:pt>
    <dgm:pt modelId="{735A11FA-18DD-A84E-8DEE-EE056EE35862}" type="pres">
      <dgm:prSet presAssocID="{0D82E85F-F991-4853-96DA-C12B0A964C32}" presName="vert1" presStyleCnt="0"/>
      <dgm:spPr/>
    </dgm:pt>
    <dgm:pt modelId="{942F774A-CC43-2E47-8B37-1406CD5907BE}" type="pres">
      <dgm:prSet presAssocID="{18755406-C409-4DC1-AD9B-E16234F4CCBE}" presName="thickLine" presStyleLbl="alignNode1" presStyleIdx="1" presStyleCnt="2"/>
      <dgm:spPr/>
    </dgm:pt>
    <dgm:pt modelId="{92F6A12A-0263-6441-9C9E-AC5C3CC769A1}" type="pres">
      <dgm:prSet presAssocID="{18755406-C409-4DC1-AD9B-E16234F4CCBE}" presName="horz1" presStyleCnt="0"/>
      <dgm:spPr/>
    </dgm:pt>
    <dgm:pt modelId="{CD227446-5E8D-8D46-9610-F77B25A66891}" type="pres">
      <dgm:prSet presAssocID="{18755406-C409-4DC1-AD9B-E16234F4CCBE}" presName="tx1" presStyleLbl="revTx" presStyleIdx="1" presStyleCnt="2" custScaleY="21213"/>
      <dgm:spPr/>
    </dgm:pt>
    <dgm:pt modelId="{B2A23AAE-0AFC-6240-B1AE-EF6786739DBA}" type="pres">
      <dgm:prSet presAssocID="{18755406-C409-4DC1-AD9B-E16234F4CCBE}" presName="vert1" presStyleCnt="0"/>
      <dgm:spPr/>
    </dgm:pt>
  </dgm:ptLst>
  <dgm:cxnLst>
    <dgm:cxn modelId="{B0A7E914-9F16-41F9-847B-46BF2C167F25}" srcId="{5497F566-8BC8-4278-9CEC-36A7347DF347}" destId="{18755406-C409-4DC1-AD9B-E16234F4CCBE}" srcOrd="1" destOrd="0" parTransId="{2B2692BD-1587-42B9-B95F-EC9BBBC0DC92}" sibTransId="{D458F14F-4346-435D-A17C-D6E49D30E97E}"/>
    <dgm:cxn modelId="{9409B03B-B4AE-41F2-A5F8-FB8394C8359E}" srcId="{5497F566-8BC8-4278-9CEC-36A7347DF347}" destId="{0D82E85F-F991-4853-96DA-C12B0A964C32}" srcOrd="0" destOrd="0" parTransId="{1951D13C-F101-4C3F-BA97-7513B1D869E9}" sibTransId="{41FF28AC-70A9-4A78-89D0-8C9238C163C7}"/>
    <dgm:cxn modelId="{39091640-EB05-4C4B-887B-A3ABE7A819AD}" type="presOf" srcId="{0D82E85F-F991-4853-96DA-C12B0A964C32}" destId="{7D6C4B07-1D81-4E40-8967-24D0071184D3}" srcOrd="0" destOrd="0" presId="urn:microsoft.com/office/officeart/2008/layout/LinedList"/>
    <dgm:cxn modelId="{C729C9BB-0F08-B448-A562-02E36CDE1E97}" type="presOf" srcId="{5497F566-8BC8-4278-9CEC-36A7347DF347}" destId="{65210E9B-F479-0644-9FF8-262B7615E15B}" srcOrd="0" destOrd="0" presId="urn:microsoft.com/office/officeart/2008/layout/LinedList"/>
    <dgm:cxn modelId="{5C0681FE-1527-B64E-967A-1A652C7831D9}" type="presOf" srcId="{18755406-C409-4DC1-AD9B-E16234F4CCBE}" destId="{CD227446-5E8D-8D46-9610-F77B25A66891}" srcOrd="0" destOrd="0" presId="urn:microsoft.com/office/officeart/2008/layout/LinedList"/>
    <dgm:cxn modelId="{19B5059B-15D3-B146-89D6-68FFB6DBE779}" type="presParOf" srcId="{65210E9B-F479-0644-9FF8-262B7615E15B}" destId="{7CE5D5E3-1ADE-6F4F-B232-204EEBEF156C}" srcOrd="0" destOrd="0" presId="urn:microsoft.com/office/officeart/2008/layout/LinedList"/>
    <dgm:cxn modelId="{14727BBB-E6E9-1A47-9BFA-9667DAA72224}" type="presParOf" srcId="{65210E9B-F479-0644-9FF8-262B7615E15B}" destId="{50192943-F8B4-1C4A-B13F-EC857A46C14E}" srcOrd="1" destOrd="0" presId="urn:microsoft.com/office/officeart/2008/layout/LinedList"/>
    <dgm:cxn modelId="{A49E2ED8-DC9D-4441-9325-E797E8E8F1C5}" type="presParOf" srcId="{50192943-F8B4-1C4A-B13F-EC857A46C14E}" destId="{7D6C4B07-1D81-4E40-8967-24D0071184D3}" srcOrd="0" destOrd="0" presId="urn:microsoft.com/office/officeart/2008/layout/LinedList"/>
    <dgm:cxn modelId="{7C011A09-34C1-D147-98FE-D1FB8DE0CA46}" type="presParOf" srcId="{50192943-F8B4-1C4A-B13F-EC857A46C14E}" destId="{735A11FA-18DD-A84E-8DEE-EE056EE35862}" srcOrd="1" destOrd="0" presId="urn:microsoft.com/office/officeart/2008/layout/LinedList"/>
    <dgm:cxn modelId="{94867810-95B9-F04A-8518-A8B1554A8E28}" type="presParOf" srcId="{65210E9B-F479-0644-9FF8-262B7615E15B}" destId="{942F774A-CC43-2E47-8B37-1406CD5907BE}" srcOrd="2" destOrd="0" presId="urn:microsoft.com/office/officeart/2008/layout/LinedList"/>
    <dgm:cxn modelId="{382645E0-F5FC-F14B-96AE-3EA0D05745F8}" type="presParOf" srcId="{65210E9B-F479-0644-9FF8-262B7615E15B}" destId="{92F6A12A-0263-6441-9C9E-AC5C3CC769A1}" srcOrd="3" destOrd="0" presId="urn:microsoft.com/office/officeart/2008/layout/LinedList"/>
    <dgm:cxn modelId="{1D8EBD9F-F09F-3B44-908A-E04982DB2C48}" type="presParOf" srcId="{92F6A12A-0263-6441-9C9E-AC5C3CC769A1}" destId="{CD227446-5E8D-8D46-9610-F77B25A66891}" srcOrd="0" destOrd="0" presId="urn:microsoft.com/office/officeart/2008/layout/LinedList"/>
    <dgm:cxn modelId="{8AF8451C-1670-BB43-9CF7-E987C0983C6C}" type="presParOf" srcId="{92F6A12A-0263-6441-9C9E-AC5C3CC769A1}" destId="{B2A23AAE-0AFC-6240-B1AE-EF6786739DB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5D5E3-1ADE-6F4F-B232-204EEBEF156C}">
      <dsp:nvSpPr>
        <dsp:cNvPr id="0" name=""/>
        <dsp:cNvSpPr/>
      </dsp:nvSpPr>
      <dsp:spPr>
        <a:xfrm>
          <a:off x="0" y="1758"/>
          <a:ext cx="382218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D6C4B07-1D81-4E40-8967-24D0071184D3}">
      <dsp:nvSpPr>
        <dsp:cNvPr id="0" name=""/>
        <dsp:cNvSpPr/>
      </dsp:nvSpPr>
      <dsp:spPr>
        <a:xfrm>
          <a:off x="0" y="1758"/>
          <a:ext cx="3822189" cy="308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SG" sz="1200" kern="1200" dirty="0">
              <a:latin typeface="Times New Roman" panose="02020603050405020304" pitchFamily="18" charset="0"/>
              <a:cs typeface="Times New Roman" panose="02020603050405020304" pitchFamily="18" charset="0"/>
            </a:rPr>
            <a:t>Ross’ comments also show </a:t>
          </a:r>
          <a:r>
            <a:rPr lang="en-SG" sz="1200" b="0" i="0" kern="1200" dirty="0">
              <a:latin typeface="Times New Roman" panose="02020603050405020304" pitchFamily="18" charset="0"/>
              <a:cs typeface="Times New Roman" panose="02020603050405020304" pitchFamily="18" charset="0"/>
            </a:rPr>
            <a:t>how science could be used to argue that imperialism was morally justified because it reflected British goodwill towards colonised people. </a:t>
          </a:r>
        </a:p>
        <a:p>
          <a:pPr marL="0" lvl="0" indent="0" algn="l" defTabSz="533400">
            <a:lnSpc>
              <a:spcPct val="90000"/>
            </a:lnSpc>
            <a:spcBef>
              <a:spcPct val="0"/>
            </a:spcBef>
            <a:spcAft>
              <a:spcPct val="35000"/>
            </a:spcAft>
            <a:buNone/>
          </a:pPr>
          <a:r>
            <a:rPr lang="en-SG" sz="1200" b="0" i="0" kern="1200" dirty="0">
              <a:latin typeface="Times New Roman" panose="02020603050405020304" pitchFamily="18" charset="0"/>
              <a:cs typeface="Times New Roman" panose="02020603050405020304" pitchFamily="18" charset="0"/>
            </a:rPr>
            <a:t>Examples like these can be found throughout the colonized world. For instance, soon after American forces took over the Philippines in 1898, </a:t>
          </a:r>
          <a:r>
            <a:rPr lang="en-SG" sz="1200" b="0" i="0" kern="1200" dirty="0" err="1">
              <a:latin typeface="Times New Roman" panose="02020603050405020304" pitchFamily="18" charset="0"/>
              <a:cs typeface="Times New Roman" panose="02020603050405020304" pitchFamily="18" charset="0"/>
            </a:rPr>
            <a:t>Dr.</a:t>
          </a:r>
          <a:r>
            <a:rPr lang="en-SG" sz="1200" b="0" i="0" kern="1200" dirty="0">
              <a:latin typeface="Times New Roman" panose="02020603050405020304" pitchFamily="18" charset="0"/>
              <a:cs typeface="Times New Roman" panose="02020603050405020304" pitchFamily="18" charset="0"/>
            </a:rPr>
            <a:t> Victor G. </a:t>
          </a:r>
          <a:r>
            <a:rPr lang="en-SG" sz="1200" b="0" i="0" kern="1200" dirty="0" err="1">
              <a:latin typeface="Times New Roman" panose="02020603050405020304" pitchFamily="18" charset="0"/>
              <a:cs typeface="Times New Roman" panose="02020603050405020304" pitchFamily="18" charset="0"/>
            </a:rPr>
            <a:t>Heiser</a:t>
          </a:r>
          <a:r>
            <a:rPr lang="en-SG" sz="1200" b="0" i="0" kern="1200" dirty="0">
              <a:latin typeface="Times New Roman" panose="02020603050405020304" pitchFamily="18" charset="0"/>
              <a:cs typeface="Times New Roman" panose="02020603050405020304" pitchFamily="18" charset="0"/>
            </a:rPr>
            <a:t> was appointed Philippine director of health in 1902, a position in which he would remain until 1915.</a:t>
          </a:r>
        </a:p>
        <a:p>
          <a:pPr marL="0" lvl="0" indent="0" algn="l" defTabSz="533400">
            <a:lnSpc>
              <a:spcPct val="90000"/>
            </a:lnSpc>
            <a:spcBef>
              <a:spcPct val="0"/>
            </a:spcBef>
            <a:spcAft>
              <a:spcPct val="35000"/>
            </a:spcAft>
            <a:buNone/>
          </a:pPr>
          <a:r>
            <a:rPr lang="en-SG" sz="1200" b="0" i="0" kern="1200" dirty="0">
              <a:latin typeface="Times New Roman" panose="02020603050405020304" pitchFamily="18" charset="0"/>
              <a:cs typeface="Times New Roman" panose="02020603050405020304" pitchFamily="18" charset="0"/>
            </a:rPr>
            <a:t>In his words, “</a:t>
          </a:r>
          <a:r>
            <a:rPr lang="en-SG" sz="1200" kern="1200" dirty="0">
              <a:latin typeface="Times New Roman" panose="02020603050405020304" pitchFamily="18" charset="0"/>
              <a:cs typeface="Times New Roman" panose="02020603050405020304" pitchFamily="18" charset="0"/>
            </a:rPr>
            <a:t>it had to be understood that ‘the health of these people is the vital question of the Islands. To transform them from the weak and feeble race we have found them into the strong, healthy and enduring people that they may yet become is to lay the foundations for the successful future of the country.’” </a:t>
          </a:r>
        </a:p>
        <a:p>
          <a:pPr marL="0" lvl="0" indent="0" algn="l" defTabSz="533400">
            <a:lnSpc>
              <a:spcPct val="90000"/>
            </a:lnSpc>
            <a:spcBef>
              <a:spcPct val="0"/>
            </a:spcBef>
            <a:spcAft>
              <a:spcPct val="35000"/>
            </a:spcAft>
            <a:buNone/>
          </a:pPr>
          <a:r>
            <a:rPr lang="en-SG" sz="1200" i="1" kern="1200" dirty="0">
              <a:latin typeface="Times New Roman" panose="02020603050405020304" pitchFamily="18" charset="0"/>
              <a:cs typeface="Times New Roman" panose="02020603050405020304" pitchFamily="18" charset="0"/>
            </a:rPr>
            <a:t>- Colonial Pathologies: American Tropical Medicine, Race, and Hygiene in the Philippines</a:t>
          </a:r>
          <a:endParaRPr lang="en-US" sz="1200" kern="1200" dirty="0">
            <a:latin typeface="Times New Roman" panose="02020603050405020304" pitchFamily="18" charset="0"/>
            <a:cs typeface="Times New Roman" panose="02020603050405020304" pitchFamily="18" charset="0"/>
          </a:endParaRPr>
        </a:p>
      </dsp:txBody>
      <dsp:txXfrm>
        <a:off x="0" y="1758"/>
        <a:ext cx="3822189" cy="3084854"/>
      </dsp:txXfrm>
    </dsp:sp>
    <dsp:sp modelId="{942F774A-CC43-2E47-8B37-1406CD5907BE}">
      <dsp:nvSpPr>
        <dsp:cNvPr id="0" name=""/>
        <dsp:cNvSpPr/>
      </dsp:nvSpPr>
      <dsp:spPr>
        <a:xfrm>
          <a:off x="0" y="3086613"/>
          <a:ext cx="382218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227446-5E8D-8D46-9610-F77B25A66891}">
      <dsp:nvSpPr>
        <dsp:cNvPr id="0" name=""/>
        <dsp:cNvSpPr/>
      </dsp:nvSpPr>
      <dsp:spPr>
        <a:xfrm>
          <a:off x="0" y="3086613"/>
          <a:ext cx="3822189" cy="65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SG" sz="1200" i="0" kern="1200" dirty="0">
              <a:latin typeface="Times New Roman" panose="02020603050405020304" pitchFamily="18" charset="0"/>
              <a:cs typeface="Times New Roman" panose="02020603050405020304" pitchFamily="18" charset="0"/>
            </a:rPr>
            <a:t>The result, again, is effectively a justification for foreign, in this case American, occupation. Like education, this could function as a colonial tool. </a:t>
          </a:r>
        </a:p>
      </dsp:txBody>
      <dsp:txXfrm>
        <a:off x="0" y="3086613"/>
        <a:ext cx="3822189" cy="6543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F3612-A31A-C24E-89C3-F4164EABF6B5}" type="datetimeFigureOut">
              <a:rPr lang="en-US" smtClean="0"/>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0141D-0474-E146-8D7D-CDACBC105D6D}" type="slidenum">
              <a:rPr lang="en-US" smtClean="0"/>
              <a:t>‹#›</a:t>
            </a:fld>
            <a:endParaRPr lang="en-US"/>
          </a:p>
        </p:txBody>
      </p:sp>
    </p:spTree>
    <p:extLst>
      <p:ext uri="{BB962C8B-B14F-4D97-AF65-F5344CB8AC3E}">
        <p14:creationId xmlns:p14="http://schemas.microsoft.com/office/powerpoint/2010/main" val="415204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0141D-0474-E146-8D7D-CDACBC105D6D}" type="slidenum">
              <a:rPr lang="en-US" smtClean="0"/>
              <a:t>1</a:t>
            </a:fld>
            <a:endParaRPr lang="en-US"/>
          </a:p>
        </p:txBody>
      </p:sp>
    </p:spTree>
    <p:extLst>
      <p:ext uri="{BB962C8B-B14F-4D97-AF65-F5344CB8AC3E}">
        <p14:creationId xmlns:p14="http://schemas.microsoft.com/office/powerpoint/2010/main" val="122016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7761-2AD7-FC48-BB6B-893FADC68A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7C02662-20ED-284F-81B8-74AE34FA8C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18B039-9E44-1241-A928-942284E28671}"/>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5" name="Footer Placeholder 4">
            <a:extLst>
              <a:ext uri="{FF2B5EF4-FFF2-40B4-BE49-F238E27FC236}">
                <a16:creationId xmlns:a16="http://schemas.microsoft.com/office/drawing/2014/main" id="{D235FCD6-62D4-F649-BDC3-61EB17D87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F26DA-1269-2349-B5F4-F6FF45919569}"/>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158239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F8C5-BE25-1247-998D-5E4B3273819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E20F97-34A0-D345-86C5-FCF795D78B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C8A1D2-4BED-F44F-9430-895CB91A72AF}"/>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5" name="Footer Placeholder 4">
            <a:extLst>
              <a:ext uri="{FF2B5EF4-FFF2-40B4-BE49-F238E27FC236}">
                <a16:creationId xmlns:a16="http://schemas.microsoft.com/office/drawing/2014/main" id="{924D3491-E48F-E04B-870F-7A3B113EE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943BD-C709-314B-83D7-7552C4778D1F}"/>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92436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F86A7-8F23-E943-A9ED-48D9763D61A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5C4766-0D00-804C-BB5D-0C2733DC85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EB256F-C72F-2243-B429-CEA0387A1040}"/>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5" name="Footer Placeholder 4">
            <a:extLst>
              <a:ext uri="{FF2B5EF4-FFF2-40B4-BE49-F238E27FC236}">
                <a16:creationId xmlns:a16="http://schemas.microsoft.com/office/drawing/2014/main" id="{7A0DA06E-35CA-D142-8C18-84C05045C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B63D2-25D7-674A-9F12-DED8FF6DF610}"/>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30464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2C6E-7051-E04C-8D3A-339505F0CF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F77498-A910-0F40-884F-A9E976AE11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FF174E-5FAF-6440-8EB1-C5F704F2F033}"/>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5" name="Footer Placeholder 4">
            <a:extLst>
              <a:ext uri="{FF2B5EF4-FFF2-40B4-BE49-F238E27FC236}">
                <a16:creationId xmlns:a16="http://schemas.microsoft.com/office/drawing/2014/main" id="{84431D9E-606A-E549-BECE-70D75965E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8212-CE8C-6D43-8A4D-700485B360AC}"/>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76136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9550-B9E8-B54D-911C-6384A57309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05D13C-561E-9A40-82A3-F363A11E7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DE6C6D1-E75A-7145-B51B-2F34149A9F20}"/>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5" name="Footer Placeholder 4">
            <a:extLst>
              <a:ext uri="{FF2B5EF4-FFF2-40B4-BE49-F238E27FC236}">
                <a16:creationId xmlns:a16="http://schemas.microsoft.com/office/drawing/2014/main" id="{E6BAD7F7-8C5A-5B47-9311-C1FCF42BC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C890B-A661-5441-969A-9E06073A502E}"/>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367761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386A-B36B-D34D-BB12-612634428B8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5D5BFB-3F63-514A-AA04-B2A2CD0128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0C1660-3739-5541-9147-BC33330AD7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ED46447-2FB1-B54B-B507-5BEF44304099}"/>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6" name="Footer Placeholder 5">
            <a:extLst>
              <a:ext uri="{FF2B5EF4-FFF2-40B4-BE49-F238E27FC236}">
                <a16:creationId xmlns:a16="http://schemas.microsoft.com/office/drawing/2014/main" id="{37CA122F-9C1B-3B43-9F29-870DBEF1F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64AFF3-F5D1-7D4B-A1FB-BA5455E4E11E}"/>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255658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9F02-161D-BA41-B607-9538DDA8D1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96EDB7-8F4A-F44F-A0E3-A510C2339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937FCA-0D95-A24A-8E15-ECBEECEE12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EE2422-E3E2-2647-A4A9-2ADDD4012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4AA82F-430E-864A-A5B3-8D60761C85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59A583-4178-5D42-9FC9-54B5CEB7B487}"/>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8" name="Footer Placeholder 7">
            <a:extLst>
              <a:ext uri="{FF2B5EF4-FFF2-40B4-BE49-F238E27FC236}">
                <a16:creationId xmlns:a16="http://schemas.microsoft.com/office/drawing/2014/main" id="{4748BE83-5DEF-0942-97EE-7FA65371F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051A0-2E56-8544-89BB-2B2D20309847}"/>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156652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630E-D583-D84C-A5F3-FD7BF5002F2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1E79AC3-5F26-804B-8440-955311FCB8E8}"/>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4" name="Footer Placeholder 3">
            <a:extLst>
              <a:ext uri="{FF2B5EF4-FFF2-40B4-BE49-F238E27FC236}">
                <a16:creationId xmlns:a16="http://schemas.microsoft.com/office/drawing/2014/main" id="{ED55BCC0-20DD-5A46-85C8-9E0CBBF61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F55BF-EB82-1D48-B400-4F683469F85B}"/>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116723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9B3A-8176-DB48-8032-C1E3EC3BB604}"/>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3" name="Footer Placeholder 2">
            <a:extLst>
              <a:ext uri="{FF2B5EF4-FFF2-40B4-BE49-F238E27FC236}">
                <a16:creationId xmlns:a16="http://schemas.microsoft.com/office/drawing/2014/main" id="{2111678A-F902-DC4C-815E-E9D28A5744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202187-DC25-2847-9B48-78DF88201AEE}"/>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126480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1171-ABD7-914E-9E45-A57EBA25F3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09EAEC3-83D0-EF4C-BB5B-17C72A93F4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5959482-749D-B840-9AD5-5AFADB61C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9F87F9-0978-7345-8A70-F860064C72DC}"/>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6" name="Footer Placeholder 5">
            <a:extLst>
              <a:ext uri="{FF2B5EF4-FFF2-40B4-BE49-F238E27FC236}">
                <a16:creationId xmlns:a16="http://schemas.microsoft.com/office/drawing/2014/main" id="{2E02D123-3554-8E46-8866-07CE0FC55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76A5A-60EA-7F4A-BBC8-C6CEC12B8286}"/>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129474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8064-D143-264C-BFA6-80221EFD9C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D7DE15F-4691-4847-BC82-15AB30A7B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63A0B-CD4C-9545-8B7D-F73956EC2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CD4FA5-317B-7E42-AA0D-71F227F7E0CD}"/>
              </a:ext>
            </a:extLst>
          </p:cNvPr>
          <p:cNvSpPr>
            <a:spLocks noGrp="1"/>
          </p:cNvSpPr>
          <p:nvPr>
            <p:ph type="dt" sz="half" idx="10"/>
          </p:nvPr>
        </p:nvSpPr>
        <p:spPr/>
        <p:txBody>
          <a:bodyPr/>
          <a:lstStyle/>
          <a:p>
            <a:fld id="{FDA61457-8FD9-2147-BA96-6EAFEC8B69A3}" type="datetimeFigureOut">
              <a:rPr lang="en-US" smtClean="0"/>
              <a:t>6/18/21</a:t>
            </a:fld>
            <a:endParaRPr lang="en-US"/>
          </a:p>
        </p:txBody>
      </p:sp>
      <p:sp>
        <p:nvSpPr>
          <p:cNvPr id="6" name="Footer Placeholder 5">
            <a:extLst>
              <a:ext uri="{FF2B5EF4-FFF2-40B4-BE49-F238E27FC236}">
                <a16:creationId xmlns:a16="http://schemas.microsoft.com/office/drawing/2014/main" id="{551A5192-CC2B-4846-87F0-0D80E6754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87744-4269-FD47-BBD0-2F6231F90E3D}"/>
              </a:ext>
            </a:extLst>
          </p:cNvPr>
          <p:cNvSpPr>
            <a:spLocks noGrp="1"/>
          </p:cNvSpPr>
          <p:nvPr>
            <p:ph type="sldNum" sz="quarter" idx="12"/>
          </p:nvPr>
        </p:nvSpPr>
        <p:spPr/>
        <p:txBody>
          <a:bodyPr/>
          <a:lstStyle/>
          <a:p>
            <a:fld id="{6ED6441C-A943-0846-A46D-33AFC9BBE3DC}" type="slidenum">
              <a:rPr lang="en-US" smtClean="0"/>
              <a:t>‹#›</a:t>
            </a:fld>
            <a:endParaRPr lang="en-US"/>
          </a:p>
        </p:txBody>
      </p:sp>
    </p:spTree>
    <p:extLst>
      <p:ext uri="{BB962C8B-B14F-4D97-AF65-F5344CB8AC3E}">
        <p14:creationId xmlns:p14="http://schemas.microsoft.com/office/powerpoint/2010/main" val="239207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930EF-6DD6-0E41-8C03-618A76995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0BA151-EBB2-ED45-9AB3-0608ED975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E6A4416-C63D-6C42-A3B3-D608A6022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61457-8FD9-2147-BA96-6EAFEC8B69A3}" type="datetimeFigureOut">
              <a:rPr lang="en-US" smtClean="0"/>
              <a:t>6/18/21</a:t>
            </a:fld>
            <a:endParaRPr lang="en-US"/>
          </a:p>
        </p:txBody>
      </p:sp>
      <p:sp>
        <p:nvSpPr>
          <p:cNvPr id="5" name="Footer Placeholder 4">
            <a:extLst>
              <a:ext uri="{FF2B5EF4-FFF2-40B4-BE49-F238E27FC236}">
                <a16:creationId xmlns:a16="http://schemas.microsoft.com/office/drawing/2014/main" id="{95F30EDE-BB43-4848-9603-E30006CD5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0A3DEB-C84B-6447-A021-65B86F55A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6441C-A943-0846-A46D-33AFC9BBE3DC}" type="slidenum">
              <a:rPr lang="en-US" smtClean="0"/>
              <a:t>‹#›</a:t>
            </a:fld>
            <a:endParaRPr lang="en-US"/>
          </a:p>
        </p:txBody>
      </p:sp>
    </p:spTree>
    <p:extLst>
      <p:ext uri="{BB962C8B-B14F-4D97-AF65-F5344CB8AC3E}">
        <p14:creationId xmlns:p14="http://schemas.microsoft.com/office/powerpoint/2010/main" val="149088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lancet.com/journals/lancet/article/PIIS0140-6736(19)32177-4/fulltex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ichel-foucault.com/key-concept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helancet.com/journals/lancet/issue/vol394no10203/PIIS0140-6736(19)X0039-2" TargetMode="External"/><Relationship Id="rId2" Type="http://schemas.openxmlformats.org/officeDocument/2006/relationships/hyperlink" Target="https://pubmed.ncbi.nlm.nih.gov/19283238/" TargetMode="External"/><Relationship Id="rId1" Type="http://schemas.openxmlformats.org/officeDocument/2006/relationships/slideLayout" Target="../slideLayouts/slideLayout2.xml"/><Relationship Id="rId6" Type="http://schemas.openxmlformats.org/officeDocument/2006/relationships/hyperlink" Target="https://theconversation.com/decolonise-science-time-to-end-another-imperial-era-89189" TargetMode="External"/><Relationship Id="rId5" Type="http://schemas.openxmlformats.org/officeDocument/2006/relationships/hyperlink" Target="https://www.npr.org/sections/goatsandsoda/2019/12/30/784392315/opinion-its-time-to-end-the-colonial-mindset-in-global-health" TargetMode="External"/><Relationship Id="rId4" Type="http://schemas.openxmlformats.org/officeDocument/2006/relationships/hyperlink" Target="https://www.thelancet.com/journals/lancet/article/PIIS0140-6736(19)32177-4/fulltex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A0B6-AF0F-3748-9DA7-1DE7F61DE3EB}"/>
              </a:ext>
            </a:extLst>
          </p:cNvPr>
          <p:cNvSpPr>
            <a:spLocks noGrp="1"/>
          </p:cNvSpPr>
          <p:nvPr>
            <p:ph type="title"/>
          </p:nvPr>
        </p:nvSpPr>
        <p:spPr>
          <a:xfrm>
            <a:off x="655320" y="365125"/>
            <a:ext cx="5120114" cy="1692794"/>
          </a:xfrm>
        </p:spPr>
        <p:txBody>
          <a:bodyPr vert="horz" lIns="91440" tIns="45720" rIns="91440" bIns="45720" rtlCol="0" anchor="ctr">
            <a:normAutofit fontScale="90000"/>
          </a:bodyPr>
          <a:lstStyle/>
          <a:p>
            <a:r>
              <a:rPr lang="en-US" dirty="0"/>
              <a:t>Global Health and Physician Responsibility</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46A031-0937-FA4D-9D22-C82504615E97}"/>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fontAlgn="base">
              <a:buNone/>
            </a:pPr>
            <a:r>
              <a:rPr lang="en-US" sz="1800" i="1" dirty="0"/>
              <a:t>"Any western medical institution more than a century old and which claims to stand for peace and justice has to confront a painful truth — that its success was built on the savage legacy of colonialism.”</a:t>
            </a:r>
          </a:p>
          <a:p>
            <a:pPr marL="0" indent="0" fontAlgn="base">
              <a:buNone/>
            </a:pPr>
            <a:r>
              <a:rPr lang="en-US" sz="1800" dirty="0"/>
              <a:t>Richard Horton, editor of </a:t>
            </a:r>
            <a:r>
              <a:rPr lang="en-US" sz="1800" i="1" dirty="0"/>
              <a:t>The Lancet</a:t>
            </a:r>
            <a:r>
              <a:rPr lang="en-US" sz="1800" dirty="0"/>
              <a:t>, wrote this indictment in a column in the journal in 2019</a:t>
            </a:r>
          </a:p>
          <a:p>
            <a:pPr marL="0" indent="0" fontAlgn="base">
              <a:buNone/>
            </a:pPr>
            <a:r>
              <a:rPr lang="en-US" sz="1800" dirty="0"/>
              <a:t>(</a:t>
            </a:r>
            <a:r>
              <a:rPr lang="en-US" sz="1800" dirty="0">
                <a:hlinkClick r:id="rId3"/>
              </a:rPr>
              <a:t>https://www.thelancet.com/journals/lancet/article/PIIS0140-6736(19)32177-4/fulltext</a:t>
            </a:r>
            <a:r>
              <a:rPr lang="en-US" sz="1800" dirty="0"/>
              <a:t>)</a:t>
            </a:r>
          </a:p>
          <a:p>
            <a:pPr marL="0" fontAlgn="base"/>
            <a:endParaRPr lang="en-US" sz="1800" dirty="0"/>
          </a:p>
          <a:p>
            <a:pPr marL="0" indent="0" fontAlgn="base">
              <a:buNone/>
            </a:pPr>
            <a:r>
              <a:rPr lang="en-US" sz="1800" dirty="0"/>
              <a:t>Why? </a:t>
            </a:r>
          </a:p>
          <a:p>
            <a:pPr marL="0" indent="0">
              <a:buNone/>
            </a:pPr>
            <a:r>
              <a:rPr lang="en-US" sz="1100" dirty="0"/>
              <a:t>(Note: Please see the final slide of this presentation for a list of bibliographic sources .)</a:t>
            </a:r>
          </a:p>
          <a:p>
            <a:pPr marL="0" indent="0">
              <a:buNone/>
            </a:pPr>
            <a:endParaRPr lang="en-US" sz="1100" dirty="0"/>
          </a:p>
        </p:txBody>
      </p:sp>
      <p:pic>
        <p:nvPicPr>
          <p:cNvPr id="6" name="Content Placeholder 5" descr="Text&#10;&#10;Description automatically generated">
            <a:extLst>
              <a:ext uri="{FF2B5EF4-FFF2-40B4-BE49-F238E27FC236}">
                <a16:creationId xmlns:a16="http://schemas.microsoft.com/office/drawing/2014/main" id="{F415F895-63F9-0842-AE31-53A522732978}"/>
              </a:ext>
            </a:extLst>
          </p:cNvPr>
          <p:cNvPicPr>
            <a:picLocks noGrp="1" noChangeAspect="1"/>
          </p:cNvPicPr>
          <p:nvPr>
            <p:ph sz="half" idx="2"/>
          </p:nvPr>
        </p:nvPicPr>
        <p:blipFill rotWithShape="1">
          <a:blip r:embed="rId4"/>
          <a:srcRect b="23144"/>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4057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BBF3-350F-9146-81F9-F669E0C98119}"/>
              </a:ext>
            </a:extLst>
          </p:cNvPr>
          <p:cNvSpPr>
            <a:spLocks noGrp="1"/>
          </p:cNvSpPr>
          <p:nvPr>
            <p:ph type="title"/>
          </p:nvPr>
        </p:nvSpPr>
        <p:spPr>
          <a:xfrm>
            <a:off x="762001" y="803325"/>
            <a:ext cx="5314536" cy="1325563"/>
          </a:xfrm>
        </p:spPr>
        <p:txBody>
          <a:bodyPr vert="horz" lIns="91440" tIns="45720" rIns="91440" bIns="45720" rtlCol="0" anchor="ctr">
            <a:normAutofit/>
          </a:bodyPr>
          <a:lstStyle/>
          <a:p>
            <a:endParaRPr lang="en-US"/>
          </a:p>
        </p:txBody>
      </p:sp>
      <p:sp>
        <p:nvSpPr>
          <p:cNvPr id="3" name="Content Placeholder 2">
            <a:extLst>
              <a:ext uri="{FF2B5EF4-FFF2-40B4-BE49-F238E27FC236}">
                <a16:creationId xmlns:a16="http://schemas.microsoft.com/office/drawing/2014/main" id="{A86783B2-835C-124A-984B-874E92D10F05}"/>
              </a:ext>
            </a:extLst>
          </p:cNvPr>
          <p:cNvSpPr>
            <a:spLocks noGrp="1"/>
          </p:cNvSpPr>
          <p:nvPr>
            <p:ph sz="half" idx="1"/>
          </p:nvPr>
        </p:nvSpPr>
        <p:spPr>
          <a:xfrm>
            <a:off x="762000" y="2279018"/>
            <a:ext cx="5314543" cy="3375920"/>
          </a:xfrm>
        </p:spPr>
        <p:txBody>
          <a:bodyPr vert="horz" lIns="91440" tIns="45720" rIns="91440" bIns="45720" rtlCol="0" anchor="t">
            <a:normAutofit lnSpcReduction="10000"/>
          </a:bodyPr>
          <a:lstStyle/>
          <a:p>
            <a:pPr marL="0" indent="0">
              <a:buNone/>
            </a:pPr>
            <a:r>
              <a:rPr lang="en-US" sz="1500" dirty="0">
                <a:latin typeface="Times New Roman" panose="02020603050405020304" pitchFamily="18" charset="0"/>
                <a:cs typeface="Times New Roman" panose="02020603050405020304" pitchFamily="18" charset="0"/>
              </a:rPr>
              <a:t>Schools of tropical medicine were soon established in Germany, Belgium, Italy, India (while under British rule), and the United States, with Harvard’s school of tropical medicine known for its connections to commercial enterprises in tropical regions. </a:t>
            </a:r>
          </a:p>
          <a:p>
            <a:pPr marL="0" indent="0">
              <a:buNone/>
            </a:pPr>
            <a:r>
              <a:rPr lang="en-US" sz="1500" dirty="0">
                <a:latin typeface="Times New Roman" panose="02020603050405020304" pitchFamily="18" charset="0"/>
                <a:cs typeface="Times New Roman" panose="02020603050405020304" pitchFamily="18" charset="0"/>
              </a:rPr>
              <a:t>The new discipline proved useful during WWI, especially in the Middle East. After the devasting losses to yellow fever in the Spanish-American war, it also allowed the Americans to solve the yellow fever problem, leading to the completion of the Panama canal.  </a:t>
            </a:r>
          </a:p>
          <a:p>
            <a:pPr marL="0" indent="0">
              <a:buNone/>
            </a:pPr>
            <a:r>
              <a:rPr lang="en-US" sz="1500" dirty="0">
                <a:latin typeface="Times New Roman" panose="02020603050405020304" pitchFamily="18" charset="0"/>
                <a:cs typeface="Times New Roman" panose="02020603050405020304" pitchFamily="18" charset="0"/>
              </a:rPr>
              <a:t>“Thus in commerce, colonialism and conflict were the credentials of tropical medicine established. It maintained its influence throughout the colonial era, with the various schools and institutes producing thousands of doctors equipped for colonial service.”</a:t>
            </a:r>
          </a:p>
          <a:p>
            <a:pPr>
              <a:buFontTx/>
              <a:buChar char="-"/>
            </a:pPr>
            <a:r>
              <a:rPr lang="en-US" sz="1500" dirty="0">
                <a:latin typeface="Times New Roman" panose="02020603050405020304" pitchFamily="18" charset="0"/>
                <a:cs typeface="Times New Roman" panose="02020603050405020304" pitchFamily="18" charset="0"/>
              </a:rPr>
              <a:t>Andrew D S Gibson, “Miasma Revisited: The Intellectual History of Tropical Medicine.” </a:t>
            </a:r>
          </a:p>
          <a:p>
            <a:pPr marL="0"/>
            <a:endParaRPr lang="en-US" sz="15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text, person, old, white&#10;&#10;Description automatically generated">
            <a:extLst>
              <a:ext uri="{FF2B5EF4-FFF2-40B4-BE49-F238E27FC236}">
                <a16:creationId xmlns:a16="http://schemas.microsoft.com/office/drawing/2014/main" id="{F116D078-5EC0-3D4E-896D-C1DD8AE66562}"/>
              </a:ext>
            </a:extLst>
          </p:cNvPr>
          <p:cNvPicPr>
            <a:picLocks noGrp="1" noChangeAspect="1"/>
          </p:cNvPicPr>
          <p:nvPr>
            <p:ph sz="half" idx="2"/>
          </p:nvPr>
        </p:nvPicPr>
        <p:blipFill rotWithShape="1">
          <a:blip r:embed="rId2"/>
          <a:srcRect l="1091" r="1942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406366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81655-B750-B144-9D16-465A190E8808}"/>
              </a:ext>
            </a:extLst>
          </p:cNvPr>
          <p:cNvSpPr>
            <a:spLocks noGrp="1"/>
          </p:cNvSpPr>
          <p:nvPr>
            <p:ph type="title"/>
          </p:nvPr>
        </p:nvSpPr>
        <p:spPr>
          <a:xfrm>
            <a:off x="1136397" y="502020"/>
            <a:ext cx="5323715" cy="1642970"/>
          </a:xfrm>
        </p:spPr>
        <p:txBody>
          <a:bodyPr vert="horz" lIns="91440" tIns="45720" rIns="91440" bIns="45720" rtlCol="0" anchor="b">
            <a:normAutofit/>
          </a:bodyPr>
          <a:lstStyle/>
          <a:p>
            <a:endParaRPr lang="en-US" sz="40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8858B17-A83D-894E-8C33-0EDB70C92F68}"/>
              </a:ext>
            </a:extLst>
          </p:cNvPr>
          <p:cNvSpPr>
            <a:spLocks noGrp="1"/>
          </p:cNvSpPr>
          <p:nvPr>
            <p:ph sz="half" idx="1"/>
          </p:nvPr>
        </p:nvSpPr>
        <p:spPr>
          <a:xfrm>
            <a:off x="1144923" y="1334814"/>
            <a:ext cx="5315189" cy="4606163"/>
          </a:xfrm>
        </p:spPr>
        <p:txBody>
          <a:bodyPr vert="horz" lIns="91440" tIns="45720" rIns="91440" bIns="45720" rtlCol="0" anchor="t">
            <a:noAutofit/>
          </a:bodyPr>
          <a:lstStyle/>
          <a:p>
            <a:pPr marL="0" indent="0">
              <a:buNone/>
            </a:pPr>
            <a:r>
              <a:rPr lang="en-US" sz="1400" dirty="0">
                <a:latin typeface="Times New Roman" panose="02020603050405020304" pitchFamily="18" charset="0"/>
                <a:cs typeface="Times New Roman" panose="02020603050405020304" pitchFamily="18" charset="0"/>
              </a:rPr>
              <a:t>In the 20</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century, global health has taken a different form, with major changes occurring especially after the Second World War and decolonization. The World Health Organization (WHO), for instance, responsible for international public health, was founded in 1948, stating as its objective “the attainment by all peoples of the highest possible level of health.” Their eight goals for the new millennium released in 2000 were:</a:t>
            </a:r>
          </a:p>
          <a:p>
            <a:r>
              <a:rPr lang="en-US" sz="1400" dirty="0">
                <a:latin typeface="Times New Roman" panose="02020603050405020304" pitchFamily="18" charset="0"/>
                <a:cs typeface="Times New Roman" panose="02020603050405020304" pitchFamily="18" charset="0"/>
              </a:rPr>
              <a:t>Eradicate extreme poverty and hunger </a:t>
            </a:r>
          </a:p>
          <a:p>
            <a:r>
              <a:rPr lang="en-US" sz="1400" dirty="0">
                <a:latin typeface="Times New Roman" panose="02020603050405020304" pitchFamily="18" charset="0"/>
                <a:cs typeface="Times New Roman" panose="02020603050405020304" pitchFamily="18" charset="0"/>
              </a:rPr>
              <a:t>Provide universal primary education </a:t>
            </a:r>
          </a:p>
          <a:p>
            <a:r>
              <a:rPr lang="en-US" sz="1400" dirty="0">
                <a:latin typeface="Times New Roman" panose="02020603050405020304" pitchFamily="18" charset="0"/>
                <a:cs typeface="Times New Roman" panose="02020603050405020304" pitchFamily="18" charset="0"/>
              </a:rPr>
              <a:t>Improve gender equity and empowerment of women </a:t>
            </a:r>
          </a:p>
          <a:p>
            <a:r>
              <a:rPr lang="en-US" sz="1400" dirty="0">
                <a:latin typeface="Times New Roman" panose="02020603050405020304" pitchFamily="18" charset="0"/>
                <a:cs typeface="Times New Roman" panose="02020603050405020304" pitchFamily="18" charset="0"/>
              </a:rPr>
              <a:t>Reduce childhood mortality </a:t>
            </a:r>
          </a:p>
          <a:p>
            <a:r>
              <a:rPr lang="en-US" sz="1400" dirty="0">
                <a:latin typeface="Times New Roman" panose="02020603050405020304" pitchFamily="18" charset="0"/>
                <a:cs typeface="Times New Roman" panose="02020603050405020304" pitchFamily="18" charset="0"/>
              </a:rPr>
              <a:t>Improve maternal health </a:t>
            </a:r>
          </a:p>
          <a:p>
            <a:r>
              <a:rPr lang="en-US" sz="1400" dirty="0">
                <a:latin typeface="Times New Roman" panose="02020603050405020304" pitchFamily="18" charset="0"/>
                <a:cs typeface="Times New Roman" panose="02020603050405020304" pitchFamily="18" charset="0"/>
              </a:rPr>
              <a:t>Combat HIV/AIDS, malaria and other disease </a:t>
            </a:r>
          </a:p>
          <a:p>
            <a:r>
              <a:rPr lang="en-US" sz="1400" dirty="0">
                <a:latin typeface="Times New Roman" panose="02020603050405020304" pitchFamily="18" charset="0"/>
                <a:cs typeface="Times New Roman" panose="02020603050405020304" pitchFamily="18" charset="0"/>
              </a:rPr>
              <a:t>Promote environmental sustainability </a:t>
            </a:r>
          </a:p>
          <a:p>
            <a:r>
              <a:rPr lang="en-US" sz="1400" dirty="0">
                <a:latin typeface="Times New Roman" panose="02020603050405020304" pitchFamily="18" charset="0"/>
                <a:cs typeface="Times New Roman" panose="02020603050405020304" pitchFamily="18" charset="0"/>
              </a:rPr>
              <a:t>Develop Global partnerships for development </a:t>
            </a:r>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18"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Graphical user interface, text&#10;&#10;Description automatically generated">
            <a:extLst>
              <a:ext uri="{FF2B5EF4-FFF2-40B4-BE49-F238E27FC236}">
                <a16:creationId xmlns:a16="http://schemas.microsoft.com/office/drawing/2014/main" id="{AB23DEB6-2678-1A4A-A29D-EE6DC7D7AAF5}"/>
              </a:ext>
            </a:extLst>
          </p:cNvPr>
          <p:cNvPicPr>
            <a:picLocks noGrp="1" noChangeAspect="1"/>
          </p:cNvPicPr>
          <p:nvPr>
            <p:ph sz="half" idx="2"/>
          </p:nvPr>
        </p:nvPicPr>
        <p:blipFill>
          <a:blip r:embed="rId2"/>
          <a:stretch>
            <a:fillRect/>
          </a:stretch>
        </p:blipFill>
        <p:spPr>
          <a:xfrm>
            <a:off x="7075967" y="2277198"/>
            <a:ext cx="4170530" cy="2335496"/>
          </a:xfrm>
          <a:prstGeom prst="rect">
            <a:avLst/>
          </a:prstGeom>
        </p:spPr>
      </p:pic>
    </p:spTree>
    <p:extLst>
      <p:ext uri="{BB962C8B-B14F-4D97-AF65-F5344CB8AC3E}">
        <p14:creationId xmlns:p14="http://schemas.microsoft.com/office/powerpoint/2010/main" val="124632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473BB-162E-7E48-A5AF-64C224472737}"/>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100"/>
              <a:t>So, what problems remain? A few, in one doctor’s view</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F134F4-8EAE-4C49-93F0-966CE7965354}"/>
              </a:ext>
            </a:extLst>
          </p:cNvPr>
          <p:cNvSpPr>
            <a:spLocks noGrp="1"/>
          </p:cNvSpPr>
          <p:nvPr>
            <p:ph sz="half" idx="1"/>
          </p:nvPr>
        </p:nvSpPr>
        <p:spPr>
          <a:xfrm>
            <a:off x="590719" y="2224323"/>
            <a:ext cx="4559425" cy="4085768"/>
          </a:xfrm>
        </p:spPr>
        <p:txBody>
          <a:bodyPr vert="horz" lIns="91440" tIns="45720" rIns="91440" bIns="45720" rtlCol="0" anchor="ctr">
            <a:normAutofit/>
          </a:bodyPr>
          <a:lstStyle/>
          <a:p>
            <a:pPr marL="0" indent="0">
              <a:buNone/>
            </a:pPr>
            <a:r>
              <a:rPr lang="en-US" sz="1200" dirty="0" err="1">
                <a:latin typeface="Times New Roman" panose="02020603050405020304" pitchFamily="18" charset="0"/>
                <a:cs typeface="Times New Roman" panose="02020603050405020304" pitchFamily="18" charset="0"/>
              </a:rPr>
              <a:t>Abraar</a:t>
            </a:r>
            <a:r>
              <a:rPr lang="en-US" sz="1200" dirty="0">
                <a:latin typeface="Times New Roman" panose="02020603050405020304" pitchFamily="18" charset="0"/>
                <a:cs typeface="Times New Roman" panose="02020603050405020304" pitchFamily="18" charset="0"/>
              </a:rPr>
              <a:t> Karan, an internal medicine resident in the Hiatt Residency in Global Health Equity at Brigham and Women's Hospital and Harvard Medical School, and who has also worked in rural India, wrote on this subject for NPR and has a couple of relevant thoughts.</a:t>
            </a:r>
          </a:p>
          <a:p>
            <a:pPr marL="0" indent="0" fontAlgn="base">
              <a:buNone/>
            </a:pPr>
            <a:r>
              <a:rPr lang="en-US" sz="1200" dirty="0">
                <a:latin typeface="Times New Roman" panose="02020603050405020304" pitchFamily="18" charset="0"/>
                <a:cs typeface="Times New Roman" panose="02020603050405020304" pitchFamily="18" charset="0"/>
              </a:rPr>
              <a:t>“If you are from a high-income country working in a low-income setting, and you don't think and rethink about this topic often, there is a good chance you are contributing to the problem.” He points to “drop-in” trips in which he himself has participated, too short to do any sustained good, that were reminiscent of “the colonial era: Western doctors traveling to unknown territories to help less-educated locals.” He also notes that the local population “had no recourse against us if we were to behave inappropriately — no way to hold us accountable. There was nothing they could do about the group of foreigners who came, saw and ultimately did not stay or return. Certainly those of us working on the program were better than brutal colonizers. But were we that different in the very basic power dynamics between light and dark skin? Between wealthy and poor? Moreover, the nature of our mission perhaps confirmed the worst fears of the local community: We would not be coming back there.”</a:t>
            </a:r>
          </a:p>
          <a:p>
            <a:pPr marL="0" indent="0" fontAlgn="base">
              <a:buNone/>
            </a:pPr>
            <a:r>
              <a:rPr lang="en-US" sz="1200" dirty="0">
                <a:latin typeface="Times New Roman" panose="02020603050405020304" pitchFamily="18" charset="0"/>
                <a:cs typeface="Times New Roman" panose="02020603050405020304" pitchFamily="18" charset="0"/>
              </a:rPr>
              <a:t>The primary benefit of this work, he admits, was to his CV.</a:t>
            </a:r>
          </a:p>
          <a:p>
            <a:pPr fontAlgn="base"/>
            <a:endParaRPr lang="en-US" sz="1100" dirty="0"/>
          </a:p>
          <a:p>
            <a:pPr marL="0"/>
            <a:endParaRPr lang="en-US" sz="11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children walking on a dirt road&#10;&#10;Description automatically generated with low confidence">
            <a:extLst>
              <a:ext uri="{FF2B5EF4-FFF2-40B4-BE49-F238E27FC236}">
                <a16:creationId xmlns:a16="http://schemas.microsoft.com/office/drawing/2014/main" id="{7E53BC43-9A27-5240-BEA1-E8E3DC199ABA}"/>
              </a:ext>
            </a:extLst>
          </p:cNvPr>
          <p:cNvPicPr>
            <a:picLocks noGrp="1" noChangeAspect="1"/>
          </p:cNvPicPr>
          <p:nvPr>
            <p:ph sz="half" idx="2"/>
          </p:nvPr>
        </p:nvPicPr>
        <p:blipFill rotWithShape="1">
          <a:blip r:embed="rId2"/>
          <a:srcRect l="15870" r="26361" b="-1"/>
          <a:stretch/>
        </p:blipFill>
        <p:spPr>
          <a:xfrm>
            <a:off x="5977788" y="799352"/>
            <a:ext cx="5425410" cy="5259296"/>
          </a:xfrm>
          <a:prstGeom prst="rect">
            <a:avLst/>
          </a:prstGeom>
        </p:spPr>
      </p:pic>
    </p:spTree>
    <p:extLst>
      <p:ext uri="{BB962C8B-B14F-4D97-AF65-F5344CB8AC3E}">
        <p14:creationId xmlns:p14="http://schemas.microsoft.com/office/powerpoint/2010/main" val="171128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0BAD6-C678-EC4B-ADDB-6CBCD49C2E24}"/>
              </a:ext>
            </a:extLst>
          </p:cNvPr>
          <p:cNvSpPr>
            <a:spLocks noGrp="1"/>
          </p:cNvSpPr>
          <p:nvPr>
            <p:ph type="title"/>
          </p:nvPr>
        </p:nvSpPr>
        <p:spPr>
          <a:xfrm>
            <a:off x="589560" y="856180"/>
            <a:ext cx="4560584" cy="1128068"/>
          </a:xfrm>
        </p:spPr>
        <p:txBody>
          <a:bodyPr vert="horz" lIns="91440" tIns="45720" rIns="91440" bIns="45720" rtlCol="0" anchor="ctr">
            <a:normAutofit/>
          </a:bodyPr>
          <a:lstStyle/>
          <a:p>
            <a:endParaRPr lang="en-US" sz="40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EF9BD1-4441-2541-898F-F183D385A92C}"/>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0" indent="0">
              <a:buNone/>
            </a:pPr>
            <a:r>
              <a:rPr lang="en-US" sz="1200" dirty="0">
                <a:latin typeface="Times New Roman" panose="02020603050405020304" pitchFamily="18" charset="0"/>
                <a:cs typeface="Times New Roman" panose="02020603050405020304" pitchFamily="18" charset="0"/>
              </a:rPr>
              <a:t>“The relationships within global health are still heavily (and falsely) dominated by the idea that the Global North is ‘helping’ the Global South. The opposite is rarely acknowledged or encouraged in any meaningful way. Even when doctors from impoverished countries are brought to wealthy countries as part of exchange programs, it is under the assumption that they are coming to learn from us….</a:t>
            </a:r>
          </a:p>
          <a:p>
            <a:pPr marL="0" indent="0" fontAlgn="base">
              <a:buNone/>
            </a:pPr>
            <a:r>
              <a:rPr lang="en-US" sz="1200" dirty="0">
                <a:latin typeface="Times New Roman" panose="02020603050405020304" pitchFamily="18" charset="0"/>
                <a:cs typeface="Times New Roman" panose="02020603050405020304" pitchFamily="18" charset="0"/>
              </a:rPr>
              <a:t>I do not write this to say that there is no role for doctors from high-income places to work in global health. There certainly is, and in fact, it is more than a role. It is a responsibility. Part of the legacy and inequity of colonialism is that we in the Global North benefit from access to new technologies, drugs, equipment and money as well as sanitation, electricity, transportation. The list goes on.</a:t>
            </a:r>
          </a:p>
          <a:p>
            <a:pPr marL="0" indent="0" fontAlgn="base">
              <a:buNone/>
            </a:pPr>
            <a:r>
              <a:rPr lang="en-US" sz="1200" dirty="0">
                <a:latin typeface="Times New Roman" panose="02020603050405020304" pitchFamily="18" charset="0"/>
                <a:cs typeface="Times New Roman" panose="02020603050405020304" pitchFamily="18" charset="0"/>
              </a:rPr>
              <a:t>But that is not because we are any better than doctors in poor countries. It is because our leaders have collectively and systematically done everything possible to make sure those countries stayed less economically empowered than our own for centuries.</a:t>
            </a:r>
          </a:p>
          <a:p>
            <a:pPr marL="0" indent="0" fontAlgn="base">
              <a:buNone/>
            </a:pPr>
            <a:r>
              <a:rPr lang="en-US" sz="1200" dirty="0">
                <a:latin typeface="Times New Roman" panose="02020603050405020304" pitchFamily="18" charset="0"/>
                <a:cs typeface="Times New Roman" panose="02020603050405020304" pitchFamily="18" charset="0"/>
              </a:rPr>
              <a:t>Our role in global health as practitioners from wealthy countries is then not a practice in which we are ‘helping’ poor countries; it is one in which we are hoping they can forgive us for having decimated them in the first place.”</a:t>
            </a:r>
          </a:p>
          <a:p>
            <a:pPr marL="0"/>
            <a:endParaRPr lang="en-US" sz="11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Logo&#10;&#10;Description automatically generated with low confidence">
            <a:extLst>
              <a:ext uri="{FF2B5EF4-FFF2-40B4-BE49-F238E27FC236}">
                <a16:creationId xmlns:a16="http://schemas.microsoft.com/office/drawing/2014/main" id="{1ED77F8B-1466-3C4D-ACF4-51F360070295}"/>
              </a:ext>
            </a:extLst>
          </p:cNvPr>
          <p:cNvPicPr>
            <a:picLocks noGrp="1" noChangeAspect="1"/>
          </p:cNvPicPr>
          <p:nvPr>
            <p:ph sz="half" idx="2"/>
          </p:nvPr>
        </p:nvPicPr>
        <p:blipFill rotWithShape="1">
          <a:blip r:embed="rId2"/>
          <a:srcRect l="9425" r="21927" b="-1"/>
          <a:stretch/>
        </p:blipFill>
        <p:spPr>
          <a:xfrm>
            <a:off x="5977788" y="799352"/>
            <a:ext cx="5425410" cy="5259296"/>
          </a:xfrm>
          <a:prstGeom prst="rect">
            <a:avLst/>
          </a:prstGeom>
        </p:spPr>
      </p:pic>
    </p:spTree>
    <p:extLst>
      <p:ext uri="{BB962C8B-B14F-4D97-AF65-F5344CB8AC3E}">
        <p14:creationId xmlns:p14="http://schemas.microsoft.com/office/powerpoint/2010/main" val="321691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E50C27-C844-7A4E-B7AF-417C58F85AB7}"/>
              </a:ext>
            </a:extLst>
          </p:cNvPr>
          <p:cNvSpPr>
            <a:spLocks noGrp="1"/>
          </p:cNvSpPr>
          <p:nvPr>
            <p:ph type="title"/>
          </p:nvPr>
        </p:nvSpPr>
        <p:spPr>
          <a:xfrm>
            <a:off x="838200" y="365125"/>
            <a:ext cx="10515600" cy="1325563"/>
          </a:xfrm>
        </p:spPr>
        <p:txBody>
          <a:bodyPr>
            <a:normAutofit/>
          </a:bodyPr>
          <a:lstStyle/>
          <a:p>
            <a:r>
              <a:rPr lang="en-US" sz="4200">
                <a:latin typeface="Times New Roman" panose="02020603050405020304" pitchFamily="18" charset="0"/>
                <a:cs typeface="Times New Roman" panose="02020603050405020304" pitchFamily="18" charset="0"/>
              </a:rPr>
              <a:t>Part 1: Discussion on what GH means to you?</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AF8E02A-6C29-5F47-A7B2-C9B91CDDF8D3}"/>
              </a:ext>
            </a:extLst>
          </p:cNvPr>
          <p:cNvSpPr>
            <a:spLocks noGrp="1"/>
          </p:cNvSpPr>
          <p:nvPr>
            <p:ph idx="1"/>
          </p:nvPr>
        </p:nvSpPr>
        <p:spPr>
          <a:xfrm>
            <a:off x="838200" y="1929384"/>
            <a:ext cx="10515600" cy="4251960"/>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Some introductory guiding questions for your groups:</a:t>
            </a:r>
          </a:p>
          <a:p>
            <a:pPr marL="914400" lvl="1" indent="-457200">
              <a:buFont typeface="+mj-lt"/>
              <a:buAutoNum type="arabicPeriod"/>
            </a:pPr>
            <a:r>
              <a:rPr lang="en-SG" sz="2200" dirty="0">
                <a:latin typeface="Times New Roman" panose="02020603050405020304" pitchFamily="18" charset="0"/>
                <a:cs typeface="Times New Roman" panose="02020603050405020304" pitchFamily="18" charset="0"/>
              </a:rPr>
              <a:t>Why should physicians concern themselves with the global? Or Any reasons why we should not bother about GH?</a:t>
            </a:r>
          </a:p>
          <a:p>
            <a:pPr marL="914400" lvl="1" indent="-457200">
              <a:buFont typeface="+mj-lt"/>
              <a:buAutoNum type="arabicPeriod"/>
            </a:pPr>
            <a:r>
              <a:rPr lang="en-SG" sz="2200" dirty="0">
                <a:latin typeface="Times New Roman" panose="02020603050405020304" pitchFamily="18" charset="0"/>
                <a:cs typeface="Times New Roman" panose="02020603050405020304" pitchFamily="18" charset="0"/>
              </a:rPr>
              <a:t>What assumptions might physicians carry with them to sites abroad that work against their best intentions? </a:t>
            </a:r>
          </a:p>
          <a:p>
            <a:pPr marL="914400" lvl="1" indent="-457200">
              <a:buFont typeface="+mj-lt"/>
              <a:buAutoNum type="arabicPeriod"/>
            </a:pPr>
            <a:r>
              <a:rPr lang="en-SG" sz="2200" dirty="0">
                <a:latin typeface="Times New Roman" panose="02020603050405020304" pitchFamily="18" charset="0"/>
                <a:cs typeface="Times New Roman" panose="02020603050405020304" pitchFamily="18" charset="0"/>
              </a:rPr>
              <a:t>How might global health education inflect the local, particularly in relation to minority and/or disenfranchised populations?  </a:t>
            </a:r>
          </a:p>
          <a:p>
            <a:pPr marL="0" indent="0">
              <a:buNone/>
            </a:pPr>
            <a:endParaRPr lang="en-US" sz="2200" dirty="0"/>
          </a:p>
        </p:txBody>
      </p:sp>
    </p:spTree>
    <p:extLst>
      <p:ext uri="{BB962C8B-B14F-4D97-AF65-F5344CB8AC3E}">
        <p14:creationId xmlns:p14="http://schemas.microsoft.com/office/powerpoint/2010/main" val="20101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DB0A95B-0B71-3647-A881-C0F05DA6A90C}"/>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latin typeface="Times New Roman" panose="02020603050405020304" pitchFamily="18" charset="0"/>
                <a:cs typeface="Times New Roman" panose="02020603050405020304" pitchFamily="18" charset="0"/>
              </a:rPr>
              <a:t>“Culture in Medicine: An Argument Against Competence”</a:t>
            </a:r>
          </a:p>
        </p:txBody>
      </p:sp>
      <p:sp>
        <p:nvSpPr>
          <p:cNvPr id="3" name="Content Placeholder 2">
            <a:extLst>
              <a:ext uri="{FF2B5EF4-FFF2-40B4-BE49-F238E27FC236}">
                <a16:creationId xmlns:a16="http://schemas.microsoft.com/office/drawing/2014/main" id="{5EA68A59-DAC0-CD49-B3CC-090FE06D9907}"/>
              </a:ext>
            </a:extLst>
          </p:cNvPr>
          <p:cNvSpPr>
            <a:spLocks noGrp="1"/>
          </p:cNvSpPr>
          <p:nvPr>
            <p:ph idx="1"/>
          </p:nvPr>
        </p:nvSpPr>
        <p:spPr>
          <a:xfrm>
            <a:off x="6464410" y="841247"/>
            <a:ext cx="4484536" cy="5340097"/>
          </a:xfrm>
        </p:spPr>
        <p:txBody>
          <a:bodyPr anchor="ctr">
            <a:normAutofit/>
          </a:bodyPr>
          <a:lstStyle/>
          <a:p>
            <a:pPr marL="0" indent="0">
              <a:buNone/>
            </a:pPr>
            <a:r>
              <a:rPr lang="en-US" sz="1800" dirty="0">
                <a:solidFill>
                  <a:schemeClr val="tx2"/>
                </a:solidFill>
                <a:latin typeface="Times New Roman" panose="02020603050405020304" pitchFamily="18" charset="0"/>
                <a:cs typeface="Times New Roman" panose="02020603050405020304" pitchFamily="18" charset="0"/>
              </a:rPr>
              <a:t>1A) How does the author explain the ideal of cultural competence in medical training in its current form? What is it meant to accomplish? How does the author begin to problematize our assumptions about culture as something in which the physician can gain competence as they would a technical skill?</a:t>
            </a:r>
            <a:endParaRPr lang="en-SG" sz="1800"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09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E8AC4F-499A-F242-9D60-A69092F42595}"/>
              </a:ext>
            </a:extLst>
          </p:cNvPr>
          <p:cNvSpPr>
            <a:spLocks noGrp="1"/>
          </p:cNvSpPr>
          <p:nvPr>
            <p:ph idx="4294967295"/>
          </p:nvPr>
        </p:nvSpPr>
        <p:spPr>
          <a:xfrm>
            <a:off x="838200" y="1929384"/>
            <a:ext cx="10515600" cy="4251960"/>
          </a:xfrm>
        </p:spPr>
        <p:txBody>
          <a:bodyPr vert="horz" lIns="91440" tIns="45720" rIns="91440" bIns="45720" rtlCol="0">
            <a:normAutofit/>
          </a:bodyPr>
          <a:lstStyle/>
          <a:p>
            <a:r>
              <a:rPr lang="en-US" sz="1500" dirty="0">
                <a:latin typeface="Times New Roman" panose="02020603050405020304" pitchFamily="18" charset="0"/>
                <a:cs typeface="Times New Roman" panose="02020603050405020304" pitchFamily="18" charset="0"/>
              </a:rPr>
              <a:t>Against persistent race and ethnicity-based health disparities, breakdowns in communication between patient and provider, and issues of cultural difference around delivery and acceptance of healthcare, “cultural competence” is often offered as the solution. It’s meant to create increased sensitivity, humility, and awareness in the clinical context.  </a:t>
            </a:r>
          </a:p>
          <a:p>
            <a:r>
              <a:rPr lang="en-US" sz="1500" dirty="0">
                <a:latin typeface="Times New Roman" panose="02020603050405020304" pitchFamily="18" charset="0"/>
                <a:cs typeface="Times New Roman" panose="02020603050405020304" pitchFamily="18" charset="0"/>
              </a:rPr>
              <a:t>What’s the problem with this? 1) It reduces human complexity to a set of cultural traits, equating race &amp; ethnicity to “culture” at the exclusion of other categories, often producing and reinforcing the very stereotypes it was meant work against. 2) It ignores the structural determinates of healthcare, ‘blaming the victim,’ so to speak. For example, </a:t>
            </a:r>
            <a:r>
              <a:rPr lang="en-US" sz="1500" dirty="0" err="1">
                <a:latin typeface="Times New Roman" panose="02020603050405020304" pitchFamily="18" charset="0"/>
                <a:cs typeface="Times New Roman" panose="02020603050405020304" pitchFamily="18" charset="0"/>
              </a:rPr>
              <a:t>Abraar</a:t>
            </a:r>
            <a:r>
              <a:rPr lang="en-US" sz="1500" dirty="0">
                <a:latin typeface="Times New Roman" panose="02020603050405020304" pitchFamily="18" charset="0"/>
                <a:cs typeface="Times New Roman" panose="02020603050405020304" pitchFamily="18" charset="0"/>
              </a:rPr>
              <a:t> Karan, the doctor I mentioned at the end of my opening presentation, talks about a short trip he took to the Dominican countryside. He notes that while they were working to treat coughs, colds, diarrhea, and fevers, they could do nothing to treat all of the reasons contributing to these diseases: poverty, the lack of paved roads and latrines, food insecurity, insufficient education, and even political disenfranchisement (if people can’t vote in fair elections, how can they hope to impact government healthcare decisions?). None of these factors have anything to do with “culture,” but are all concretely structural. 3) There’s no actual proof that training in cultural competency meets any of its stated objectives. </a:t>
            </a:r>
          </a:p>
          <a:p>
            <a:r>
              <a:rPr lang="en-US" sz="1500" dirty="0">
                <a:latin typeface="Times New Roman" panose="02020603050405020304" pitchFamily="18" charset="0"/>
                <a:cs typeface="Times New Roman" panose="02020603050405020304" pitchFamily="18" charset="0"/>
              </a:rPr>
              <a:t>What the author begins to question here is “the idea that competence in the culture of the patient can and does offset power inequities” (542). Can a physician actually claim “competence” about the identity, norms, lifestyle, or ‘culture’ of a patient, as one would about biology or physiology? Historically – and here this connects to global health’s entwined history with colonialism – increased knowledge about cultural others has “just as often led to more, not less, inequality, abuse, and exploitation of populations from culturally non-dominant backgrounds” (542).  </a:t>
            </a:r>
          </a:p>
        </p:txBody>
      </p:sp>
    </p:spTree>
    <p:extLst>
      <p:ext uri="{BB962C8B-B14F-4D97-AF65-F5344CB8AC3E}">
        <p14:creationId xmlns:p14="http://schemas.microsoft.com/office/powerpoint/2010/main" val="411785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63EC4-1107-2E41-AE57-5312D9CF806B}"/>
              </a:ext>
            </a:extLst>
          </p:cNvPr>
          <p:cNvSpPr>
            <a:spLocks noGrp="1"/>
          </p:cNvSpPr>
          <p:nvPr>
            <p:ph type="title"/>
          </p:nvPr>
        </p:nvSpPr>
        <p:spPr>
          <a:xfrm>
            <a:off x="838200" y="365125"/>
            <a:ext cx="10515600" cy="1325563"/>
          </a:xfrm>
        </p:spPr>
        <p:txBody>
          <a:bodyPr>
            <a:normAutofit/>
          </a:bodyPr>
          <a:lstStyle/>
          <a:p>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E790BB-4F16-B945-8818-9785ECD7EC87}"/>
              </a:ext>
            </a:extLst>
          </p:cNvPr>
          <p:cNvSpPr>
            <a:spLocks noGrp="1"/>
          </p:cNvSpPr>
          <p:nvPr>
            <p:ph idx="1"/>
          </p:nvPr>
        </p:nvSpPr>
        <p:spPr>
          <a:xfrm>
            <a:off x="838200" y="1929384"/>
            <a:ext cx="10515600" cy="4251960"/>
          </a:xfrm>
        </p:spPr>
        <p:txBody>
          <a:bodyPr>
            <a:normAutofit/>
          </a:bodyPr>
          <a:lstStyle/>
          <a:p>
            <a:pPr marL="0" indent="0">
              <a:buNone/>
            </a:pPr>
            <a:r>
              <a:rPr lang="en-US" sz="2200" i="1" dirty="0"/>
              <a:t>1B) Is cultural competence part of our medical education curriculum? What form does it take (</a:t>
            </a:r>
            <a:r>
              <a:rPr lang="en-US" sz="2200" i="1" dirty="0" err="1"/>
              <a:t>eg</a:t>
            </a:r>
            <a:r>
              <a:rPr lang="en-US" sz="2200" i="1" dirty="0"/>
              <a:t>: formal teaching/assessment or informal, experiential learning)?</a:t>
            </a:r>
          </a:p>
          <a:p>
            <a:pPr>
              <a:buFontTx/>
              <a:buChar char="-"/>
            </a:pPr>
            <a:r>
              <a:rPr lang="en-US" sz="2200" i="1" dirty="0"/>
              <a:t>What are your thoughts?</a:t>
            </a:r>
          </a:p>
          <a:p>
            <a:pPr>
              <a:buFontTx/>
              <a:buChar char="-"/>
            </a:pPr>
            <a:r>
              <a:rPr lang="en-US" sz="2200" i="1" dirty="0"/>
              <a:t>Usually informally from experiential learning and watching/ role modelling</a:t>
            </a:r>
          </a:p>
          <a:p>
            <a:pPr>
              <a:buFontTx/>
              <a:buChar char="-"/>
            </a:pPr>
            <a:r>
              <a:rPr lang="en-US" sz="2200" i="1" dirty="0"/>
              <a:t>Subconsciously we take in more than we are aware of. </a:t>
            </a:r>
            <a:r>
              <a:rPr lang="en-US" sz="2200" i="1" dirty="0" err="1"/>
              <a:t>Eg</a:t>
            </a:r>
            <a:r>
              <a:rPr lang="en-US" sz="2200" i="1" dirty="0"/>
              <a:t>: Expecting a Malay lady if we have a grand multiparous patient (5 or more births)</a:t>
            </a:r>
            <a:endParaRPr lang="en-US" sz="2200" dirty="0"/>
          </a:p>
          <a:p>
            <a:pPr marL="0" indent="0">
              <a:buNone/>
            </a:pPr>
            <a:endParaRPr lang="en-US" sz="2200" dirty="0"/>
          </a:p>
        </p:txBody>
      </p:sp>
    </p:spTree>
    <p:extLst>
      <p:ext uri="{BB962C8B-B14F-4D97-AF65-F5344CB8AC3E}">
        <p14:creationId xmlns:p14="http://schemas.microsoft.com/office/powerpoint/2010/main" val="323292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96476FE-FEA0-374A-94FF-4F1BC328AC7D}"/>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latin typeface="Times New Roman" panose="02020603050405020304" pitchFamily="18" charset="0"/>
                <a:cs typeface="Times New Roman" panose="02020603050405020304" pitchFamily="18" charset="0"/>
              </a:rPr>
              <a:t>“Culture in Medicine: An Argument Against Competence”</a:t>
            </a:r>
          </a:p>
        </p:txBody>
      </p:sp>
      <p:sp>
        <p:nvSpPr>
          <p:cNvPr id="3" name="Content Placeholder 2">
            <a:extLst>
              <a:ext uri="{FF2B5EF4-FFF2-40B4-BE49-F238E27FC236}">
                <a16:creationId xmlns:a16="http://schemas.microsoft.com/office/drawing/2014/main" id="{332DD484-AFBD-3B4E-AD99-9BE6222D97E9}"/>
              </a:ext>
            </a:extLst>
          </p:cNvPr>
          <p:cNvSpPr>
            <a:spLocks noGrp="1"/>
          </p:cNvSpPr>
          <p:nvPr>
            <p:ph idx="1"/>
          </p:nvPr>
        </p:nvSpPr>
        <p:spPr>
          <a:xfrm>
            <a:off x="6464410" y="841247"/>
            <a:ext cx="4484536" cy="5340097"/>
          </a:xfrm>
        </p:spPr>
        <p:txBody>
          <a:bodyPr anchor="ctr">
            <a:normAutofit/>
          </a:bodyPr>
          <a:lstStyle/>
          <a:p>
            <a:pPr marL="0" indent="0">
              <a:buNone/>
            </a:pPr>
            <a:r>
              <a:rPr lang="en-US" sz="1800">
                <a:solidFill>
                  <a:schemeClr val="tx2"/>
                </a:solidFill>
                <a:latin typeface="Times New Roman" panose="02020603050405020304" pitchFamily="18" charset="0"/>
                <a:cs typeface="Times New Roman" panose="02020603050405020304" pitchFamily="18" charset="0"/>
              </a:rPr>
              <a:t>2A) What does the author hope to accomplish by shifting focus and unpacking what we mean by “competence” instead of thinking about culture as is generally the case? Why is the idea of an </a:t>
            </a:r>
            <a:r>
              <a:rPr lang="en-US" sz="1800" i="1">
                <a:solidFill>
                  <a:schemeClr val="tx2"/>
                </a:solidFill>
                <a:latin typeface="Times New Roman" panose="02020603050405020304" pitchFamily="18" charset="0"/>
                <a:cs typeface="Times New Roman" panose="02020603050405020304" pitchFamily="18" charset="0"/>
              </a:rPr>
              <a:t>episteme </a:t>
            </a:r>
            <a:r>
              <a:rPr lang="en-US" sz="1800">
                <a:solidFill>
                  <a:schemeClr val="tx2"/>
                </a:solidFill>
                <a:latin typeface="Times New Roman" panose="02020603050405020304" pitchFamily="18" charset="0"/>
                <a:cs typeface="Times New Roman" panose="02020603050405020304" pitchFamily="18" charset="0"/>
              </a:rPr>
              <a:t>important here?</a:t>
            </a:r>
            <a:endParaRPr lang="en-SG" sz="1800">
              <a:solidFill>
                <a:schemeClr val="tx2"/>
              </a:solidFill>
              <a:latin typeface="Times New Roman" panose="02020603050405020304" pitchFamily="18" charset="0"/>
              <a:cs typeface="Times New Roman" panose="02020603050405020304" pitchFamily="18" charset="0"/>
            </a:endParaRPr>
          </a:p>
          <a:p>
            <a:pPr marL="0" indent="0">
              <a:buNone/>
            </a:pPr>
            <a:endParaRPr lang="en-US" sz="1800">
              <a:solidFill>
                <a:schemeClr val="tx2"/>
              </a:solidFill>
            </a:endParaRPr>
          </a:p>
        </p:txBody>
      </p:sp>
    </p:spTree>
    <p:extLst>
      <p:ext uri="{BB962C8B-B14F-4D97-AF65-F5344CB8AC3E}">
        <p14:creationId xmlns:p14="http://schemas.microsoft.com/office/powerpoint/2010/main" val="407643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4" name="Rectangle 3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3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E6444C-7B55-384B-A920-2CF435E71673}"/>
              </a:ext>
            </a:extLst>
          </p:cNvPr>
          <p:cNvSpPr>
            <a:spLocks noGrp="1"/>
          </p:cNvSpPr>
          <p:nvPr>
            <p:ph idx="4294967295"/>
          </p:nvPr>
        </p:nvSpPr>
        <p:spPr>
          <a:xfrm>
            <a:off x="1289304" y="449725"/>
            <a:ext cx="9849751" cy="5485356"/>
          </a:xfrm>
        </p:spPr>
        <p:txBody>
          <a:bodyPr vert="horz" lIns="91440" tIns="45720" rIns="91440" bIns="45720" rtlCol="0" anchor="ctr">
            <a:normAutofit/>
          </a:bodyPr>
          <a:lstStyle/>
          <a:p>
            <a:r>
              <a:rPr lang="en-US" sz="1200" dirty="0">
                <a:latin typeface="Times New Roman" panose="02020603050405020304" pitchFamily="18" charset="0"/>
                <a:cs typeface="Times New Roman" panose="02020603050405020304" pitchFamily="18" charset="0"/>
              </a:rPr>
              <a:t>Within the phrase “cultural competence,” it’s actually the idea of “competence” that’s really key within the clinical interaction, though we rarely stop to unpack what significance competence as an idea might contain. </a:t>
            </a:r>
          </a:p>
          <a:p>
            <a:r>
              <a:rPr lang="en-US" sz="1200" dirty="0">
                <a:latin typeface="Times New Roman" panose="02020603050405020304" pitchFamily="18" charset="0"/>
                <a:cs typeface="Times New Roman" panose="02020603050405020304" pitchFamily="18" charset="0"/>
              </a:rPr>
              <a:t>What does this shift in focus accomplish? For starters, it allows for a different question to be asked: “By displacing the critique from culture to competence, the intention is to shift the analytical lens from a focus on what and who is known (that is, what are Hispanics, African Americans, Asians, or Whites like, and why?) to the lens through which we come to ‘know’ and represent an Other in clinical medicine and with what effects” (543). We no longer ask about the patient as object, but rather how we have come to understand them (and with what biases) and what the consequences of that might be.</a:t>
            </a:r>
          </a:p>
          <a:p>
            <a:r>
              <a:rPr lang="en-US" sz="1200" dirty="0">
                <a:latin typeface="Times New Roman" panose="02020603050405020304" pitchFamily="18" charset="0"/>
                <a:cs typeface="Times New Roman" panose="02020603050405020304" pitchFamily="18" charset="0"/>
              </a:rPr>
              <a:t>Competence, measured by “training,” “certification,” and “authorized knowledge,” has high symbolic value for physicians and medical students, legitimating scientific authority and social prestige. Yet the suggestion here is that “a framework of competence…facilitates a kind of professional hubris that too easily dismisses and disparages epistemic diversity even as it recognizes racial, ethnic, and linguistic heterogeneity” (543). </a:t>
            </a:r>
          </a:p>
          <a:p>
            <a:r>
              <a:rPr lang="en-US" sz="1200" dirty="0">
                <a:latin typeface="Times New Roman" panose="02020603050405020304" pitchFamily="18" charset="0"/>
                <a:cs typeface="Times New Roman" panose="02020603050405020304" pitchFamily="18" charset="0"/>
              </a:rPr>
              <a:t>What is an </a:t>
            </a:r>
            <a:r>
              <a:rPr lang="en-US" sz="1200" i="1" dirty="0">
                <a:latin typeface="Times New Roman" panose="02020603050405020304" pitchFamily="18" charset="0"/>
                <a:cs typeface="Times New Roman" panose="02020603050405020304" pitchFamily="18" charset="0"/>
              </a:rPr>
              <a:t>episteme </a:t>
            </a:r>
            <a:r>
              <a:rPr lang="en-US" sz="1200" dirty="0">
                <a:latin typeface="Times New Roman" panose="02020603050405020304" pitchFamily="18" charset="0"/>
                <a:cs typeface="Times New Roman" panose="02020603050405020304" pitchFamily="18" charset="0"/>
              </a:rPr>
              <a:t>in the sense used here? Taken from French philosopher Michel Foucault, this refers to “the ‘unconscious’ structures underlying the production of scientific knowledge in a particular time and place – in other words, the ‘epistemological field’ which forms the conditions of possibility for knowledge in a given time and place. It’s often been compared to T.S Kuhn’s notion of paradigm” (</a:t>
            </a:r>
            <a:r>
              <a:rPr lang="en-US" sz="1200" dirty="0">
                <a:latin typeface="Times New Roman" panose="02020603050405020304" pitchFamily="18" charset="0"/>
                <a:cs typeface="Times New Roman" panose="02020603050405020304" pitchFamily="18" charset="0"/>
                <a:hlinkClick r:id="rId2"/>
              </a:rPr>
              <a:t>https://michel-foucault.com/key-concepts/</a:t>
            </a:r>
            <a:r>
              <a:rPr lang="en-US" sz="1200" dirty="0">
                <a:latin typeface="Times New Roman" panose="02020603050405020304" pitchFamily="18" charset="0"/>
                <a:cs typeface="Times New Roman" panose="02020603050405020304" pitchFamily="18" charset="0"/>
              </a:rPr>
              <a:t>). “It defines not only what is welcomed and acceptable within the scientific field, but also the kinds of knowledges and understandings that are excluded as non-scientific” (545). Competence, as an episteme, is “shaped both by clinical priorities based on biomedical knowledge and by the neoliberal imperatives of standardization, metrics, measurements, accountability, efficiency, and expertise” (545). Current pedagogies focus on teaching students how to integrate and apply cultural knowledge as they would scientific knowledge, but should this be the framework for less scientific domains in the clinic like patient culture? </a:t>
            </a:r>
          </a:p>
          <a:p>
            <a:endParaRPr lang="en-US" sz="1100" dirty="0"/>
          </a:p>
          <a:p>
            <a:endParaRPr lang="en-US" sz="1100" dirty="0"/>
          </a:p>
        </p:txBody>
      </p:sp>
    </p:spTree>
    <p:extLst>
      <p:ext uri="{BB962C8B-B14F-4D97-AF65-F5344CB8AC3E}">
        <p14:creationId xmlns:p14="http://schemas.microsoft.com/office/powerpoint/2010/main" val="167648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text, book&#10;&#10;Description automatically generated">
            <a:extLst>
              <a:ext uri="{FF2B5EF4-FFF2-40B4-BE49-F238E27FC236}">
                <a16:creationId xmlns:a16="http://schemas.microsoft.com/office/drawing/2014/main" id="{4C61138B-39A2-5B40-814A-32BAE470EC0C}"/>
              </a:ext>
            </a:extLst>
          </p:cNvPr>
          <p:cNvPicPr>
            <a:picLocks noGrp="1" noChangeAspect="1"/>
          </p:cNvPicPr>
          <p:nvPr>
            <p:ph sz="half" idx="2"/>
          </p:nvPr>
        </p:nvPicPr>
        <p:blipFill rotWithShape="1">
          <a:blip r:embed="rId2"/>
          <a:srcRect t="13110" b="5663"/>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A3E5CBF-6F1A-D64D-BD1F-1A9C4551C542}"/>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2800"/>
              <a:t>Where does the idea of global health come from? </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C6FFA2-BB9D-7B42-B989-86D98B081582}"/>
              </a:ext>
            </a:extLst>
          </p:cNvPr>
          <p:cNvSpPr>
            <a:spLocks noGrp="1"/>
          </p:cNvSpPr>
          <p:nvPr>
            <p:ph sz="half" idx="1"/>
          </p:nvPr>
        </p:nvSpPr>
        <p:spPr>
          <a:xfrm>
            <a:off x="609598" y="3431628"/>
            <a:ext cx="4593021" cy="2619839"/>
          </a:xfrm>
        </p:spPr>
        <p:txBody>
          <a:bodyPr vert="horz" lIns="91440" tIns="45720" rIns="91440" bIns="45720" rtlCol="0" anchor="ctr">
            <a:normAutofit/>
          </a:bodyPr>
          <a:lstStyle/>
          <a:p>
            <a:pPr marL="0" indent="0">
              <a:buNone/>
            </a:pPr>
            <a:r>
              <a:rPr lang="en-US" sz="1400" dirty="0">
                <a:latin typeface="Times New Roman" panose="02020603050405020304" pitchFamily="18" charset="0"/>
                <a:cs typeface="Times New Roman" panose="02020603050405020304" pitchFamily="18" charset="0"/>
              </a:rPr>
              <a:t>Global health’s origins can be traced back to the field of Tropical Medicine, something that arose as an area of medical practice in the last decade of the 19</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century and was tied initially (indirectly) to theories of “miasma,” the idea t</a:t>
            </a:r>
            <a:r>
              <a:rPr lang="en-SG" sz="1400" dirty="0">
                <a:latin typeface="Times New Roman" panose="02020603050405020304" pitchFamily="18" charset="0"/>
                <a:cs typeface="Times New Roman" panose="02020603050405020304" pitchFamily="18" charset="0"/>
              </a:rPr>
              <a:t>hat rotting material, waste, filth and stagnant waterways gave rise to gaseous discharges. These gaseous discharges would cause a cloud of vapor or mist that was believed to then cause disease. It could apparently be recognized by its smell of decomposition. </a:t>
            </a:r>
          </a:p>
          <a:p>
            <a:pPr marL="0" indent="0">
              <a:buNone/>
            </a:pPr>
            <a:r>
              <a:rPr lang="en-SG" sz="1400" dirty="0">
                <a:latin typeface="Times New Roman" panose="02020603050405020304" pitchFamily="18" charset="0"/>
                <a:cs typeface="Times New Roman" panose="02020603050405020304" pitchFamily="18" charset="0"/>
              </a:rPr>
              <a:t>- A Cholera satire, “O if I can but find a smell”</a:t>
            </a:r>
          </a:p>
          <a:p>
            <a:pPr marL="0"/>
            <a:endParaRPr lang="en-US" sz="1800" dirty="0"/>
          </a:p>
        </p:txBody>
      </p:sp>
    </p:spTree>
    <p:extLst>
      <p:ext uri="{BB962C8B-B14F-4D97-AF65-F5344CB8AC3E}">
        <p14:creationId xmlns:p14="http://schemas.microsoft.com/office/powerpoint/2010/main" val="343621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06DC2-740A-EC43-B248-2C56EC783FA2}"/>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3BEA0F-5EBD-FC48-879F-74187FBC4188}"/>
              </a:ext>
            </a:extLst>
          </p:cNvPr>
          <p:cNvSpPr>
            <a:spLocks noGrp="1"/>
          </p:cNvSpPr>
          <p:nvPr>
            <p:ph idx="1"/>
          </p:nvPr>
        </p:nvSpPr>
        <p:spPr>
          <a:xfrm>
            <a:off x="838200" y="1929384"/>
            <a:ext cx="10515600" cy="4251960"/>
          </a:xfrm>
        </p:spPr>
        <p:txBody>
          <a:bodyPr>
            <a:normAutofit/>
          </a:bodyPr>
          <a:lstStyle/>
          <a:p>
            <a:pPr marL="0" indent="0">
              <a:buNone/>
            </a:pPr>
            <a:r>
              <a:rPr lang="en-US" sz="2200" i="1" dirty="0">
                <a:latin typeface="Times New Roman" panose="02020603050405020304" pitchFamily="18" charset="0"/>
                <a:cs typeface="Times New Roman" panose="02020603050405020304" pitchFamily="18" charset="0"/>
              </a:rPr>
              <a:t>2B) Do we sometimes use frameworks to explain patients’ health behaviors based on their cultural and social background? When do these frameworks help and when do they not? </a:t>
            </a:r>
          </a:p>
          <a:p>
            <a:r>
              <a:rPr lang="en-US" sz="2200" i="1" dirty="0">
                <a:latin typeface="Times New Roman" panose="02020603050405020304" pitchFamily="18" charset="0"/>
                <a:cs typeface="Times New Roman" panose="02020603050405020304" pitchFamily="18" charset="0"/>
              </a:rPr>
              <a:t>What are your thoughts?</a:t>
            </a:r>
          </a:p>
          <a:p>
            <a:r>
              <a:rPr lang="en-US" sz="2200" i="1" dirty="0" err="1">
                <a:latin typeface="Times New Roman" panose="02020603050405020304" pitchFamily="18" charset="0"/>
                <a:cs typeface="Times New Roman" panose="02020603050405020304" pitchFamily="18" charset="0"/>
              </a:rPr>
              <a:t>Eg</a:t>
            </a:r>
            <a:r>
              <a:rPr lang="en-US" sz="2200" i="1" dirty="0">
                <a:latin typeface="Times New Roman" panose="02020603050405020304" pitchFamily="18" charset="0"/>
                <a:cs typeface="Times New Roman" panose="02020603050405020304" pitchFamily="18" charset="0"/>
              </a:rPr>
              <a:t>: Biopsychosocial model</a:t>
            </a:r>
          </a:p>
          <a:p>
            <a:r>
              <a:rPr lang="en-US" sz="2200" i="1" dirty="0">
                <a:latin typeface="Times New Roman" panose="02020603050405020304" pitchFamily="18" charset="0"/>
                <a:cs typeface="Times New Roman" panose="02020603050405020304" pitchFamily="18" charset="0"/>
              </a:rPr>
              <a:t>Pros: Help to identify risk factors within certain groups</a:t>
            </a:r>
          </a:p>
          <a:p>
            <a:r>
              <a:rPr lang="en-US" sz="2200" i="1" dirty="0">
                <a:latin typeface="Times New Roman" panose="02020603050405020304" pitchFamily="18" charset="0"/>
                <a:cs typeface="Times New Roman" panose="02020603050405020304" pitchFamily="18" charset="0"/>
              </a:rPr>
              <a:t>Cons: Packaging patients into boxes based on the framework and putting less effort in understanding the health attitude and behavior as they ‘fit into the framework’</a:t>
            </a:r>
            <a:r>
              <a:rPr lang="en-SG" sz="2200" i="1" dirty="0">
                <a:latin typeface="Times New Roman" panose="02020603050405020304" pitchFamily="18" charset="0"/>
                <a:cs typeface="Times New Roman" panose="02020603050405020304" pitchFamily="18" charset="0"/>
              </a:rPr>
              <a:t>. Culture to explain their behaviour rather than their using their experience or social circumstances. Looking at them as a race or group that needs help rather than as a person. </a:t>
            </a:r>
            <a:r>
              <a:rPr lang="en-SG" sz="2200" i="1" dirty="0" err="1">
                <a:latin typeface="Times New Roman" panose="02020603050405020304" pitchFamily="18" charset="0"/>
                <a:cs typeface="Times New Roman" panose="02020603050405020304" pitchFamily="18" charset="0"/>
              </a:rPr>
              <a:t>Eg</a:t>
            </a:r>
            <a:r>
              <a:rPr lang="en-SG" sz="2200" i="1" dirty="0">
                <a:latin typeface="Times New Roman" panose="02020603050405020304" pitchFamily="18" charset="0"/>
                <a:cs typeface="Times New Roman" panose="02020603050405020304" pitchFamily="18" charset="0"/>
              </a:rPr>
              <a:t>: perhaps the Indian man remains an alcoholic as less effort was spent discussion possible interventions with him? And perhaps no one addressed his history of loneliness after his wife’s death, which is the main trigger for the alcohol issue.</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27715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2BFC890-0DEB-1343-B5C6-33F68FE4CE89}"/>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latin typeface="Times New Roman" panose="02020603050405020304" pitchFamily="18" charset="0"/>
                <a:cs typeface="Times New Roman" panose="02020603050405020304" pitchFamily="18" charset="0"/>
              </a:rPr>
              <a:t>“Culture in Medicine: An Argument Against Competence”</a:t>
            </a:r>
          </a:p>
        </p:txBody>
      </p:sp>
      <p:sp>
        <p:nvSpPr>
          <p:cNvPr id="3" name="Content Placeholder 2">
            <a:extLst>
              <a:ext uri="{FF2B5EF4-FFF2-40B4-BE49-F238E27FC236}">
                <a16:creationId xmlns:a16="http://schemas.microsoft.com/office/drawing/2014/main" id="{85BBAC16-AA33-A448-B3C6-B31EC44A9714}"/>
              </a:ext>
            </a:extLst>
          </p:cNvPr>
          <p:cNvSpPr>
            <a:spLocks noGrp="1"/>
          </p:cNvSpPr>
          <p:nvPr>
            <p:ph idx="1"/>
          </p:nvPr>
        </p:nvSpPr>
        <p:spPr>
          <a:xfrm>
            <a:off x="6464410" y="841247"/>
            <a:ext cx="4484536" cy="5340097"/>
          </a:xfrm>
        </p:spPr>
        <p:txBody>
          <a:bodyPr anchor="ctr">
            <a:normAutofit/>
          </a:bodyPr>
          <a:lstStyle/>
          <a:p>
            <a:pPr marL="0" indent="0">
              <a:buNone/>
            </a:pPr>
            <a:r>
              <a:rPr lang="en-US" sz="1800" dirty="0">
                <a:solidFill>
                  <a:schemeClr val="tx2"/>
                </a:solidFill>
                <a:latin typeface="Times New Roman" panose="02020603050405020304" pitchFamily="18" charset="0"/>
                <a:cs typeface="Times New Roman" panose="02020603050405020304" pitchFamily="18" charset="0"/>
              </a:rPr>
              <a:t>3A) The author suggests that we stop thinking about the medical practitioner as a “blank slate” and think instead about how healthcare practitioners </a:t>
            </a:r>
            <a:r>
              <a:rPr lang="en-US" sz="1800" i="1" dirty="0">
                <a:solidFill>
                  <a:schemeClr val="tx2"/>
                </a:solidFill>
                <a:latin typeface="Times New Roman" panose="02020603050405020304" pitchFamily="18" charset="0"/>
                <a:cs typeface="Times New Roman" panose="02020603050405020304" pitchFamily="18" charset="0"/>
              </a:rPr>
              <a:t>do </a:t>
            </a:r>
            <a:r>
              <a:rPr lang="en-US" sz="1800" dirty="0">
                <a:solidFill>
                  <a:schemeClr val="tx2"/>
                </a:solidFill>
                <a:latin typeface="Times New Roman" panose="02020603050405020304" pitchFamily="18" charset="0"/>
                <a:cs typeface="Times New Roman" panose="02020603050405020304" pitchFamily="18" charset="0"/>
              </a:rPr>
              <a:t>understand themselves and others. What would be the significance of this move? How would it change our approach?</a:t>
            </a:r>
            <a:endParaRPr lang="en-SG" sz="1800"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2"/>
              </a:solidFill>
            </a:endParaRPr>
          </a:p>
        </p:txBody>
      </p:sp>
    </p:spTree>
    <p:extLst>
      <p:ext uri="{BB962C8B-B14F-4D97-AF65-F5344CB8AC3E}">
        <p14:creationId xmlns:p14="http://schemas.microsoft.com/office/powerpoint/2010/main" val="362323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16745-A6D9-4649-A490-8B973EF61439}"/>
              </a:ext>
            </a:extLst>
          </p:cNvPr>
          <p:cNvSpPr>
            <a:spLocks noGrp="1"/>
          </p:cNvSpPr>
          <p:nvPr>
            <p:ph type="title"/>
          </p:nvPr>
        </p:nvSpPr>
        <p:spPr>
          <a:xfrm>
            <a:off x="808638" y="386930"/>
            <a:ext cx="9236700" cy="1188950"/>
          </a:xfrm>
        </p:spPr>
        <p:txBody>
          <a:bodyPr anchor="b">
            <a:normAutofit/>
          </a:bodyPr>
          <a:lstStyle/>
          <a:p>
            <a:endParaRPr lang="en-US" sz="5400"/>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0DA70F-48AA-9144-A66B-A4875407B6F9}"/>
              </a:ext>
            </a:extLst>
          </p:cNvPr>
          <p:cNvSpPr>
            <a:spLocks noGrp="1"/>
          </p:cNvSpPr>
          <p:nvPr>
            <p:ph idx="1"/>
          </p:nvPr>
        </p:nvSpPr>
        <p:spPr>
          <a:xfrm>
            <a:off x="793660" y="2387601"/>
            <a:ext cx="10143668" cy="3647440"/>
          </a:xfrm>
        </p:spPr>
        <p:txBody>
          <a:bodyPr anchor="ctr">
            <a:normAutofit/>
          </a:bodyPr>
          <a:lstStyle/>
          <a:p>
            <a:pPr>
              <a:buFontTx/>
              <a:buChar char="-"/>
            </a:pPr>
            <a:r>
              <a:rPr lang="en-US" sz="1900" dirty="0">
                <a:latin typeface="Times New Roman" panose="02020603050405020304" pitchFamily="18" charset="0"/>
                <a:cs typeface="Times New Roman" panose="02020603050405020304" pitchFamily="18" charset="0"/>
              </a:rPr>
              <a:t>“The prevailing assumption…is that physicians do not know about cultural others and, therefore, need to be educated about them” (546). Yet, we can see even in the history of Global Health’s origins, it’s not the case that health professionals have known nothing about their cultural others, and are blank slates simply waiting to be filled with information. Global Health is in fact founded on the collection of knowledge about cultural others, often used to questionable (colonial) ends. A knowledge deficit isn’t the problem. </a:t>
            </a:r>
          </a:p>
          <a:p>
            <a:pPr>
              <a:buFontTx/>
              <a:buChar char="-"/>
            </a:pPr>
            <a:r>
              <a:rPr lang="en-US" sz="1900" dirty="0">
                <a:latin typeface="Times New Roman" panose="02020603050405020304" pitchFamily="18" charset="0"/>
                <a:cs typeface="Times New Roman" panose="02020603050405020304" pitchFamily="18" charset="0"/>
              </a:rPr>
              <a:t>What if we think instead about what we do know and how we have come to know it? The article gives an example from the US context. What might be the pitfalls facing White medical practitioners when it comes to black patients? They inhabit a particular media universe filled with images of black entertainers, athletes, and criminals, all leading to extensive stereotypes and prejudices. They might claim to not know anything about their black fellow citizens, but in fact they already have a whole store of pre-existing ideas that affect their interactions. </a:t>
            </a:r>
          </a:p>
        </p:txBody>
      </p:sp>
    </p:spTree>
    <p:extLst>
      <p:ext uri="{BB962C8B-B14F-4D97-AF65-F5344CB8AC3E}">
        <p14:creationId xmlns:p14="http://schemas.microsoft.com/office/powerpoint/2010/main" val="1090633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4BD97-EFF5-9F40-9770-671F487938DD}"/>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9F482D-3529-C842-BA23-50107120EF72}"/>
              </a:ext>
            </a:extLst>
          </p:cNvPr>
          <p:cNvSpPr>
            <a:spLocks noGrp="1"/>
          </p:cNvSpPr>
          <p:nvPr>
            <p:ph idx="1"/>
          </p:nvPr>
        </p:nvSpPr>
        <p:spPr>
          <a:xfrm>
            <a:off x="838200" y="1929384"/>
            <a:ext cx="10515600" cy="4251960"/>
          </a:xfrm>
        </p:spPr>
        <p:txBody>
          <a:bodyPr>
            <a:normAutofit/>
          </a:bodyPr>
          <a:lstStyle/>
          <a:p>
            <a:pPr marL="0" indent="0">
              <a:buNone/>
            </a:pPr>
            <a:r>
              <a:rPr lang="en-US" sz="2200" i="1" dirty="0">
                <a:latin typeface="Times New Roman" panose="02020603050405020304" pitchFamily="18" charset="0"/>
                <a:cs typeface="Times New Roman" panose="02020603050405020304" pitchFamily="18" charset="0"/>
              </a:rPr>
              <a:t>3B) How are healthcare worker “not blank slates”? What biasness do we have? Have we unknowingly/subconsciously used a patient’s race/ culture to explain certain health behaviors? How may this impact communication, understanding and management of our patients? </a:t>
            </a:r>
          </a:p>
          <a:p>
            <a:r>
              <a:rPr lang="en-US" sz="2200" i="1" dirty="0">
                <a:latin typeface="Times New Roman" panose="02020603050405020304" pitchFamily="18" charset="0"/>
                <a:cs typeface="Times New Roman" panose="02020603050405020304" pitchFamily="18" charset="0"/>
              </a:rPr>
              <a:t>What are your thoughts?</a:t>
            </a:r>
          </a:p>
          <a:p>
            <a:r>
              <a:rPr lang="en-US" sz="2200" i="1" dirty="0">
                <a:latin typeface="Times New Roman" panose="02020603050405020304" pitchFamily="18" charset="0"/>
                <a:cs typeface="Times New Roman" panose="02020603050405020304" pitchFamily="18" charset="0"/>
              </a:rPr>
              <a:t>Expecting Indian or Malay to be non-compliant to diabetes control or associating patient’s pain tolerance with their race or associating gambling addiction with the Chinese race</a:t>
            </a:r>
          </a:p>
          <a:p>
            <a:r>
              <a:rPr lang="en-US" sz="2200" i="1" dirty="0">
                <a:latin typeface="Times New Roman" panose="02020603050405020304" pitchFamily="18" charset="0"/>
                <a:cs typeface="Times New Roman" panose="02020603050405020304" pitchFamily="18" charset="0"/>
              </a:rPr>
              <a:t>Healthcare inequity in marginalized groups in US</a:t>
            </a:r>
          </a:p>
          <a:p>
            <a:r>
              <a:rPr lang="en-US" sz="2200" i="1" dirty="0">
                <a:latin typeface="Times New Roman" panose="02020603050405020304" pitchFamily="18" charset="0"/>
                <a:cs typeface="Times New Roman" panose="02020603050405020304" pitchFamily="18" charset="0"/>
              </a:rPr>
              <a:t>when we head to another country to work, having a pre-conceived notion about the culture of the people and unknowingly adopt a superior stance that we are bringing Western medicine to a “backward” setting</a:t>
            </a:r>
            <a:endParaRPr lang="en-SG" sz="2200" dirty="0">
              <a:latin typeface="Times New Roman" panose="02020603050405020304" pitchFamily="18"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354427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279B5A0-5ECF-3247-B518-578E6B02C2F0}"/>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latin typeface="Times New Roman" panose="02020603050405020304" pitchFamily="18" charset="0"/>
                <a:cs typeface="Times New Roman" panose="02020603050405020304" pitchFamily="18" charset="0"/>
              </a:rPr>
              <a:t>“Culture in Medicine: An Argument Against Competence”</a:t>
            </a:r>
          </a:p>
        </p:txBody>
      </p:sp>
      <p:sp>
        <p:nvSpPr>
          <p:cNvPr id="3" name="Content Placeholder 2">
            <a:extLst>
              <a:ext uri="{FF2B5EF4-FFF2-40B4-BE49-F238E27FC236}">
                <a16:creationId xmlns:a16="http://schemas.microsoft.com/office/drawing/2014/main" id="{210C31DE-8478-E54B-94EE-4374A045EF2A}"/>
              </a:ext>
            </a:extLst>
          </p:cNvPr>
          <p:cNvSpPr>
            <a:spLocks noGrp="1"/>
          </p:cNvSpPr>
          <p:nvPr>
            <p:ph idx="1"/>
          </p:nvPr>
        </p:nvSpPr>
        <p:spPr>
          <a:xfrm>
            <a:off x="6464410" y="841247"/>
            <a:ext cx="4484536" cy="5340097"/>
          </a:xfrm>
        </p:spPr>
        <p:txBody>
          <a:bodyPr anchor="ctr">
            <a:normAutofit/>
          </a:bodyPr>
          <a:lstStyle/>
          <a:p>
            <a:pPr marL="0" indent="0">
              <a:buNone/>
            </a:pPr>
            <a:r>
              <a:rPr lang="en-US" sz="1800">
                <a:solidFill>
                  <a:schemeClr val="tx2"/>
                </a:solidFill>
                <a:latin typeface="Times New Roman" panose="02020603050405020304" pitchFamily="18" charset="0"/>
                <a:cs typeface="Times New Roman" panose="02020603050405020304" pitchFamily="18" charset="0"/>
              </a:rPr>
              <a:t>4A) The author outlines a number of historical examples where pre-existing cultural knowledge has led to troubling results. What do we think of these examples? Can we think of any other instances where racial and cultural knowledge has been conflated with scientific knowledge in a way that has led to harm? </a:t>
            </a:r>
            <a:endParaRPr lang="en-SG" sz="1800">
              <a:solidFill>
                <a:schemeClr val="tx2"/>
              </a:solidFill>
              <a:latin typeface="Times New Roman" panose="02020603050405020304" pitchFamily="18" charset="0"/>
              <a:cs typeface="Times New Roman" panose="02020603050405020304" pitchFamily="18" charset="0"/>
            </a:endParaRPr>
          </a:p>
          <a:p>
            <a:pPr marL="0" indent="0">
              <a:buNone/>
            </a:pPr>
            <a:endParaRPr lang="en-SG" sz="1800">
              <a:solidFill>
                <a:schemeClr val="tx2"/>
              </a:solidFill>
            </a:endParaRPr>
          </a:p>
          <a:p>
            <a:pPr marL="0" indent="0">
              <a:buNone/>
            </a:pPr>
            <a:endParaRPr lang="en-US" sz="1800">
              <a:solidFill>
                <a:schemeClr val="tx2"/>
              </a:solidFill>
            </a:endParaRPr>
          </a:p>
        </p:txBody>
      </p:sp>
    </p:spTree>
    <p:extLst>
      <p:ext uri="{BB962C8B-B14F-4D97-AF65-F5344CB8AC3E}">
        <p14:creationId xmlns:p14="http://schemas.microsoft.com/office/powerpoint/2010/main" val="1067273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028875-3C95-E148-BD59-AC152AFC137B}"/>
              </a:ext>
            </a:extLst>
          </p:cNvPr>
          <p:cNvSpPr>
            <a:spLocks noGrp="1"/>
          </p:cNvSpPr>
          <p:nvPr>
            <p:ph type="title"/>
          </p:nvPr>
        </p:nvSpPr>
        <p:spPr>
          <a:xfrm>
            <a:off x="838200" y="365125"/>
            <a:ext cx="10515600" cy="1325563"/>
          </a:xfrm>
        </p:spPr>
        <p:txBody>
          <a:bodyPr>
            <a:normAutofit/>
          </a:bodyPr>
          <a:lstStyle/>
          <a:p>
            <a:endParaRPr lang="en-US" sz="5400"/>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60D1D76-D9D0-AE42-A7C8-A19D93519716}"/>
              </a:ext>
            </a:extLst>
          </p:cNvPr>
          <p:cNvSpPr>
            <a:spLocks noGrp="1"/>
          </p:cNvSpPr>
          <p:nvPr>
            <p:ph idx="1"/>
          </p:nvPr>
        </p:nvSpPr>
        <p:spPr>
          <a:xfrm>
            <a:off x="838200" y="1929384"/>
            <a:ext cx="10515600" cy="4251960"/>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 We assume that “increased cultural competence will lead to more humble, ethical and humane practitioners and thus to happier   patients….In fact, however, history has too often shown the opposite when it comes to relations between dominant and oppressed populations. Increased knowledge about cultural and racial others has historically been used to oppress, subjugate and exploit non-Western and non-dominant populations rather than treat them in more ethical and humane ways. Indeed, cultural knowledge in the colonies, on the slave plantations, in prisons and war camps, during the Cold War, and in variety of other circumstances and places, including communities of color in the US, has served to solidify the hegemony and authority of those in power. The emergence of Area Studies, the invention of the Peace Corps, and myriad other foreign policy strategies have used cultural knowledge to attain cultural, social, political and economic dominance in other countries. This includes efforts by the US military to become more culturally competent as a way of winning the ‘hearts and minds’ of potentially hostile foreign populations….Medicine has not been excluded from this dynamic,” and has arguably been one of the most important ‘tools  of empire’ (546-7).</a:t>
            </a:r>
          </a:p>
          <a:p>
            <a:pPr marL="0" indent="0">
              <a:buNone/>
            </a:pPr>
            <a:r>
              <a:rPr lang="en-US" sz="1400" dirty="0">
                <a:latin typeface="Times New Roman" panose="02020603050405020304" pitchFamily="18" charset="0"/>
                <a:cs typeface="Times New Roman" panose="02020603050405020304" pitchFamily="18" charset="0"/>
              </a:rPr>
              <a:t>- Going back to the previous question, “contrary to the idea that medicine suffers from cultural ignorance, the history of medicine shows that biomedicine has always relied on some form of pre-existing cultural knowledge about those populations to be experimented upon, researched, and treated” (547). Examples: </a:t>
            </a:r>
            <a:r>
              <a:rPr lang="en-US" sz="1400" dirty="0" err="1">
                <a:latin typeface="Times New Roman" panose="02020603050405020304" pitchFamily="18" charset="0"/>
                <a:cs typeface="Times New Roman" panose="02020603050405020304" pitchFamily="18" charset="0"/>
              </a:rPr>
              <a:t>Saartjie</a:t>
            </a:r>
            <a:r>
              <a:rPr lang="en-US" sz="1400" dirty="0">
                <a:latin typeface="Times New Roman" panose="02020603050405020304" pitchFamily="18" charset="0"/>
                <a:cs typeface="Times New Roman" panose="02020603050405020304" pitchFamily="18" charset="0"/>
              </a:rPr>
              <a:t>/Sarah </a:t>
            </a:r>
            <a:r>
              <a:rPr lang="en-US" sz="1400" dirty="0" err="1">
                <a:latin typeface="Times New Roman" panose="02020603050405020304" pitchFamily="18" charset="0"/>
                <a:cs typeface="Times New Roman" panose="02020603050405020304" pitchFamily="18" charset="0"/>
              </a:rPr>
              <a:t>Bartman</a:t>
            </a:r>
            <a:r>
              <a:rPr lang="en-US" sz="1400" dirty="0">
                <a:latin typeface="Times New Roman" panose="02020603050405020304" pitchFamily="18" charset="0"/>
                <a:cs typeface="Times New Roman" panose="02020603050405020304" pitchFamily="18" charset="0"/>
              </a:rPr>
              <a:t>; experimentation on Jews in Auschwitz; syphilis experiments on Guatemalan peasants and African American men in Alabama; Henrietta Lacks etc. etc. (547).  </a:t>
            </a:r>
          </a:p>
          <a:p>
            <a:pPr marL="0" indent="0">
              <a:buNone/>
            </a:pPr>
            <a:r>
              <a:rPr lang="en-US" sz="1400" dirty="0">
                <a:latin typeface="Times New Roman" panose="02020603050405020304" pitchFamily="18" charset="0"/>
                <a:cs typeface="Times New Roman" panose="02020603050405020304" pitchFamily="18" charset="0"/>
              </a:rPr>
              <a:t>- The “</a:t>
            </a:r>
            <a:r>
              <a:rPr lang="en-US" sz="1400" dirty="0" err="1">
                <a:latin typeface="Times New Roman" panose="02020603050405020304" pitchFamily="18" charset="0"/>
                <a:cs typeface="Times New Roman" panose="02020603050405020304" pitchFamily="18" charset="0"/>
              </a:rPr>
              <a:t>dehistoricised</a:t>
            </a:r>
            <a:r>
              <a:rPr lang="en-US" sz="1400" dirty="0">
                <a:latin typeface="Times New Roman" panose="02020603050405020304" pitchFamily="18" charset="0"/>
                <a:cs typeface="Times New Roman" panose="02020603050405020304" pitchFamily="18" charset="0"/>
              </a:rPr>
              <a:t> and uncritical version of cultural competence, which assumes the need to redress the epistemic shortcomings of physicians with regard to patient culture while ignoring the ways in which the biomedical establishments and its practitioners have always-already relied on received racial and cultural understandings, reinforces </a:t>
            </a:r>
            <a:r>
              <a:rPr lang="en-US" sz="1400" dirty="0" err="1">
                <a:latin typeface="Times New Roman" panose="02020603050405020304" pitchFamily="18" charset="0"/>
                <a:cs typeface="Times New Roman" panose="02020603050405020304" pitchFamily="18" charset="0"/>
              </a:rPr>
              <a:t>characterisations</a:t>
            </a:r>
            <a:r>
              <a:rPr lang="en-US" sz="1400" dirty="0">
                <a:latin typeface="Times New Roman" panose="02020603050405020304" pitchFamily="18" charset="0"/>
                <a:cs typeface="Times New Roman" panose="02020603050405020304" pitchFamily="18" charset="0"/>
              </a:rPr>
              <a:t> of biomedicine as both scientifically and socially neutral and beneficent while obscuring the ways in which medical dominance has historically depended on gathering and deploying cultural knowledge, or ‘competence,’ to establish and maintain its hegemony” (548).</a:t>
            </a:r>
          </a:p>
          <a:p>
            <a:pPr>
              <a:buFontTx/>
              <a:buChar char="-"/>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p>
        </p:txBody>
      </p:sp>
    </p:spTree>
    <p:extLst>
      <p:ext uri="{BB962C8B-B14F-4D97-AF65-F5344CB8AC3E}">
        <p14:creationId xmlns:p14="http://schemas.microsoft.com/office/powerpoint/2010/main" val="1552140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4B46D3-D225-9047-8582-885BEB9630F3}"/>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879A72-87F4-7641-A34C-97547D8CAFE2}"/>
              </a:ext>
            </a:extLst>
          </p:cNvPr>
          <p:cNvSpPr>
            <a:spLocks noGrp="1"/>
          </p:cNvSpPr>
          <p:nvPr>
            <p:ph idx="1"/>
          </p:nvPr>
        </p:nvSpPr>
        <p:spPr>
          <a:xfrm>
            <a:off x="838200" y="1929384"/>
            <a:ext cx="10515600" cy="4251960"/>
          </a:xfrm>
        </p:spPr>
        <p:txBody>
          <a:bodyPr>
            <a:normAutofit/>
          </a:bodyPr>
          <a:lstStyle/>
          <a:p>
            <a:pPr marL="0" indent="0">
              <a:buNone/>
            </a:pPr>
            <a:r>
              <a:rPr lang="en-US" sz="1900" i="1" dirty="0">
                <a:latin typeface="Times New Roman" panose="02020603050405020304" pitchFamily="18" charset="0"/>
                <a:cs typeface="Times New Roman" panose="02020603050405020304" pitchFamily="18" charset="0"/>
              </a:rPr>
              <a:t>4B) </a:t>
            </a:r>
            <a:r>
              <a:rPr lang="en-US" sz="1900" dirty="0">
                <a:latin typeface="Times New Roman" panose="02020603050405020304" pitchFamily="18" charset="0"/>
                <a:cs typeface="Times New Roman" panose="02020603050405020304" pitchFamily="18" charset="0"/>
              </a:rPr>
              <a:t>The author outlines a number of historical examples where pre-existing cultural knowledge has led to troubling results</a:t>
            </a:r>
            <a:r>
              <a:rPr lang="en-SG"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Can we think of examples in medicine, both when practicing at home or in an overseas setting, in a low- and middle-income country? </a:t>
            </a:r>
          </a:p>
          <a:p>
            <a:r>
              <a:rPr lang="en-US" sz="1900" i="1" dirty="0">
                <a:latin typeface="Times New Roman" panose="02020603050405020304" pitchFamily="18" charset="0"/>
                <a:cs typeface="Times New Roman" panose="02020603050405020304" pitchFamily="18" charset="0"/>
              </a:rPr>
              <a:t>What are your thoughts?</a:t>
            </a:r>
          </a:p>
          <a:p>
            <a:r>
              <a:rPr lang="en-US" sz="1900" i="1" dirty="0">
                <a:latin typeface="Times New Roman" panose="02020603050405020304" pitchFamily="18" charset="0"/>
                <a:cs typeface="Times New Roman" panose="02020603050405020304" pitchFamily="18" charset="0"/>
              </a:rPr>
              <a:t>perhaps, making assumption of prevalent infections in villages in a LMIC and prescribing antibiotics freely, leading to the spread of resistance</a:t>
            </a:r>
          </a:p>
          <a:p>
            <a:r>
              <a:rPr lang="en-US" sz="1900" i="1" dirty="0">
                <a:latin typeface="Times New Roman" panose="02020603050405020304" pitchFamily="18" charset="0"/>
                <a:cs typeface="Times New Roman" panose="02020603050405020304" pitchFamily="18" charset="0"/>
              </a:rPr>
              <a:t>having a presumption that a population is ‘backward’ and deciding to teach them how to brush teeth or wash hands; not harmful but may be seen as derogatory</a:t>
            </a:r>
          </a:p>
          <a:p>
            <a:r>
              <a:rPr lang="en-US" sz="1900" i="1" dirty="0">
                <a:latin typeface="Times New Roman" panose="02020603050405020304" pitchFamily="18" charset="0"/>
                <a:cs typeface="Times New Roman" panose="02020603050405020304" pitchFamily="18" charset="0"/>
              </a:rPr>
              <a:t>allegations of WHO officials taking advantage of the local girls in Congo;  https://</a:t>
            </a:r>
            <a:r>
              <a:rPr lang="en-US" sz="1900" i="1" dirty="0" err="1">
                <a:latin typeface="Times New Roman" panose="02020603050405020304" pitchFamily="18" charset="0"/>
                <a:cs typeface="Times New Roman" panose="02020603050405020304" pitchFamily="18" charset="0"/>
              </a:rPr>
              <a:t>www.thenewhumanitarian.org</a:t>
            </a:r>
            <a:r>
              <a:rPr lang="en-US" sz="1900" i="1" dirty="0">
                <a:latin typeface="Times New Roman" panose="02020603050405020304" pitchFamily="18" charset="0"/>
                <a:cs typeface="Times New Roman" panose="02020603050405020304" pitchFamily="18" charset="0"/>
              </a:rPr>
              <a:t>/2021/05/12/exclusive-new-sex-abuse-claims-against-ebola-aid-workers-exposed-congo) </a:t>
            </a:r>
          </a:p>
          <a:p>
            <a:r>
              <a:rPr lang="en-US" sz="1900" i="1" dirty="0">
                <a:latin typeface="Times New Roman" panose="02020603050405020304" pitchFamily="18" charset="0"/>
                <a:cs typeface="Times New Roman" panose="02020603050405020304" pitchFamily="18" charset="0"/>
              </a:rPr>
              <a:t>Western based medical education system in a non-Westernized country without customization of the curriculum</a:t>
            </a:r>
            <a:r>
              <a:rPr lang="en-SG" sz="190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pPr marL="0" indent="0">
              <a:buNone/>
            </a:pPr>
            <a:endParaRPr lang="en-US" sz="1900" dirty="0"/>
          </a:p>
        </p:txBody>
      </p:sp>
    </p:spTree>
    <p:extLst>
      <p:ext uri="{BB962C8B-B14F-4D97-AF65-F5344CB8AC3E}">
        <p14:creationId xmlns:p14="http://schemas.microsoft.com/office/powerpoint/2010/main" val="134477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401C948-9791-1744-A089-03B82797131B}"/>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latin typeface="Times New Roman" panose="02020603050405020304" pitchFamily="18" charset="0"/>
                <a:cs typeface="Times New Roman" panose="02020603050405020304" pitchFamily="18" charset="0"/>
              </a:rPr>
              <a:t>“Culture in Medicine: An Argument Against Competence”</a:t>
            </a:r>
          </a:p>
        </p:txBody>
      </p:sp>
      <p:sp>
        <p:nvSpPr>
          <p:cNvPr id="3" name="Content Placeholder 2">
            <a:extLst>
              <a:ext uri="{FF2B5EF4-FFF2-40B4-BE49-F238E27FC236}">
                <a16:creationId xmlns:a16="http://schemas.microsoft.com/office/drawing/2014/main" id="{4AD60813-2484-834A-8354-C3C4E99A836E}"/>
              </a:ext>
            </a:extLst>
          </p:cNvPr>
          <p:cNvSpPr>
            <a:spLocks noGrp="1"/>
          </p:cNvSpPr>
          <p:nvPr>
            <p:ph idx="1"/>
          </p:nvPr>
        </p:nvSpPr>
        <p:spPr>
          <a:xfrm>
            <a:off x="6464410" y="841247"/>
            <a:ext cx="4484536" cy="5340097"/>
          </a:xfrm>
        </p:spPr>
        <p:txBody>
          <a:bodyPr anchor="ctr">
            <a:normAutofit/>
          </a:bodyPr>
          <a:lstStyle/>
          <a:p>
            <a:pPr marL="0" indent="0">
              <a:buNone/>
            </a:pPr>
            <a:r>
              <a:rPr lang="en-US" sz="1800">
                <a:solidFill>
                  <a:schemeClr val="tx2"/>
                </a:solidFill>
                <a:latin typeface="Times New Roman" panose="02020603050405020304" pitchFamily="18" charset="0"/>
                <a:cs typeface="Times New Roman" panose="02020603050405020304" pitchFamily="18" charset="0"/>
              </a:rPr>
              <a:t>5A) It’s been argued by women-of-color feminists, critical race scholars, and post-colonial theorists for decades that the problem has never been that dominant groups don’t know marginalized groups, it’s </a:t>
            </a:r>
            <a:r>
              <a:rPr lang="en-US" sz="1800" i="1">
                <a:solidFill>
                  <a:schemeClr val="tx2"/>
                </a:solidFill>
                <a:latin typeface="Times New Roman" panose="02020603050405020304" pitchFamily="18" charset="0"/>
                <a:cs typeface="Times New Roman" panose="02020603050405020304" pitchFamily="18" charset="0"/>
              </a:rPr>
              <a:t>how </a:t>
            </a:r>
            <a:r>
              <a:rPr lang="en-US" sz="1800">
                <a:solidFill>
                  <a:schemeClr val="tx2"/>
                </a:solidFill>
                <a:latin typeface="Times New Roman" panose="02020603050405020304" pitchFamily="18" charset="0"/>
                <a:cs typeface="Times New Roman" panose="02020603050405020304" pitchFamily="18" charset="0"/>
              </a:rPr>
              <a:t>they have known them that’s been the problem. What does this mean? How might we get around the problem that’s described here and approach global health more ethically?</a:t>
            </a:r>
            <a:endParaRPr lang="en-SG" sz="1800">
              <a:solidFill>
                <a:schemeClr val="tx2"/>
              </a:solidFill>
              <a:latin typeface="Times New Roman" panose="02020603050405020304" pitchFamily="18" charset="0"/>
              <a:cs typeface="Times New Roman" panose="02020603050405020304" pitchFamily="18" charset="0"/>
            </a:endParaRPr>
          </a:p>
          <a:p>
            <a:pPr marL="0" indent="0">
              <a:buNone/>
            </a:pPr>
            <a:endParaRPr lang="en-US" sz="1800">
              <a:solidFill>
                <a:schemeClr val="tx2"/>
              </a:solidFill>
            </a:endParaRPr>
          </a:p>
        </p:txBody>
      </p:sp>
    </p:spTree>
    <p:extLst>
      <p:ext uri="{BB962C8B-B14F-4D97-AF65-F5344CB8AC3E}">
        <p14:creationId xmlns:p14="http://schemas.microsoft.com/office/powerpoint/2010/main" val="445929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33251-ADBE-A848-858F-43D50EB3C785}"/>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289675-5425-2147-A6BF-2FAF18218410}"/>
              </a:ext>
            </a:extLst>
          </p:cNvPr>
          <p:cNvSpPr>
            <a:spLocks noGrp="1"/>
          </p:cNvSpPr>
          <p:nvPr>
            <p:ph idx="1"/>
          </p:nvPr>
        </p:nvSpPr>
        <p:spPr>
          <a:xfrm>
            <a:off x="838200" y="1929384"/>
            <a:ext cx="10515600" cy="4251960"/>
          </a:xfrm>
        </p:spPr>
        <p:txBody>
          <a:bodyPr>
            <a:normAutofit/>
          </a:bodyPr>
          <a:lstStyle/>
          <a:p>
            <a:pPr>
              <a:buFontTx/>
              <a:buChar char="-"/>
            </a:pPr>
            <a:r>
              <a:rPr lang="en-US" sz="1500" dirty="0">
                <a:latin typeface="Times New Roman" panose="02020603050405020304" pitchFamily="18" charset="0"/>
                <a:cs typeface="Times New Roman" panose="02020603050405020304" pitchFamily="18" charset="0"/>
              </a:rPr>
              <a:t>An example of this problem of </a:t>
            </a:r>
            <a:r>
              <a:rPr lang="en-US" sz="1500" i="1" dirty="0">
                <a:latin typeface="Times New Roman" panose="02020603050405020304" pitchFamily="18" charset="0"/>
                <a:cs typeface="Times New Roman" panose="02020603050405020304" pitchFamily="18" charset="0"/>
              </a:rPr>
              <a:t>how </a:t>
            </a:r>
            <a:r>
              <a:rPr lang="en-US" sz="1500" dirty="0">
                <a:latin typeface="Times New Roman" panose="02020603050405020304" pitchFamily="18" charset="0"/>
                <a:cs typeface="Times New Roman" panose="02020603050405020304" pitchFamily="18" charset="0"/>
              </a:rPr>
              <a:t>is articulated by one black feminist as follows: “The black woman’s critique of history has not only involved us coming to terms with ‘absences;’ we have also been outraged by the ways in which it has made us visible, when it has chosen to see us.” What this means is that black women’s lives have  simultaneously been erased and made visible according to a masculine, white, Western world view, because these have been the people with the authority to define the categories, rules, values, and symbols used to represent historically marginalized groups.   </a:t>
            </a:r>
          </a:p>
          <a:p>
            <a:pPr>
              <a:buFontTx/>
              <a:buChar char="-"/>
            </a:pPr>
            <a:r>
              <a:rPr lang="en-US" sz="1500" dirty="0">
                <a:latin typeface="Times New Roman" panose="02020603050405020304" pitchFamily="18" charset="0"/>
                <a:cs typeface="Times New Roman" panose="02020603050405020304" pitchFamily="18" charset="0"/>
              </a:rPr>
              <a:t>What’s at stake here is the ability to shape the episteme, to label certain practices as “unscientific,” “irrational,” “illogical” against the norm of Western biomedicine (549). </a:t>
            </a:r>
          </a:p>
          <a:p>
            <a:pPr>
              <a:buFontTx/>
              <a:buChar char="-"/>
            </a:pPr>
            <a:r>
              <a:rPr lang="en-US" sz="1500" dirty="0">
                <a:latin typeface="Times New Roman" panose="02020603050405020304" pitchFamily="18" charset="0"/>
                <a:cs typeface="Times New Roman" panose="02020603050405020304" pitchFamily="18" charset="0"/>
              </a:rPr>
              <a:t>Something called “epistemic injustice” can also be a problem here. “When biomedicine appeals to phenotype [i.e. race] or demographics to understand patient diversity, it can lead to stereotypes that effectively erase the patient by re-presenting her through an identity, a voice and a way of being that correspond more closely to discourses and ideas about her cultural identity than to the cultural differences or similarities that are actually at work. This kind of erasure can also happen based on a particular way of hearing the patient…when students learn to listen for only clinically relevant information. When a person’s thoughts, beliefs, ideas, and ways of being are disparaged as illogical, irrational, or unscientific, or when a person is not allowed to be present in her full human complexity,” this is epistemic injustice (549).  </a:t>
            </a:r>
          </a:p>
          <a:p>
            <a:pPr>
              <a:buFontTx/>
              <a:buChar char="-"/>
            </a:pPr>
            <a:r>
              <a:rPr lang="en-US" sz="1500" dirty="0">
                <a:latin typeface="Times New Roman" panose="02020603050405020304" pitchFamily="18" charset="0"/>
                <a:cs typeface="Times New Roman" panose="02020603050405020304" pitchFamily="18" charset="0"/>
              </a:rPr>
              <a:t>The challenge for the physician is to learn to hear and understand differently, without viewing the patient as having a “credibility deficit” (550). (The credibility gap is something seen when patients are unable or unwilling to adopt the biomedical worldview and are considered to lack credibility as a result.)</a:t>
            </a:r>
          </a:p>
        </p:txBody>
      </p:sp>
    </p:spTree>
    <p:extLst>
      <p:ext uri="{BB962C8B-B14F-4D97-AF65-F5344CB8AC3E}">
        <p14:creationId xmlns:p14="http://schemas.microsoft.com/office/powerpoint/2010/main" val="159800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FDCC7-E346-FF45-BDBC-71DAB98EE636}"/>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89432F-C8FF-3A4D-9E90-5743088B7ACC}"/>
              </a:ext>
            </a:extLst>
          </p:cNvPr>
          <p:cNvSpPr>
            <a:spLocks noGrp="1"/>
          </p:cNvSpPr>
          <p:nvPr>
            <p:ph idx="1"/>
          </p:nvPr>
        </p:nvSpPr>
        <p:spPr>
          <a:xfrm>
            <a:off x="838200" y="1929384"/>
            <a:ext cx="10515600" cy="4251960"/>
          </a:xfrm>
        </p:spPr>
        <p:txBody>
          <a:bodyPr>
            <a:normAutofit/>
          </a:bodyPr>
          <a:lstStyle/>
          <a:p>
            <a:pPr marL="0" indent="0">
              <a:buNone/>
            </a:pPr>
            <a:r>
              <a:rPr lang="en-US" sz="2200" i="1">
                <a:latin typeface="Times New Roman" panose="02020603050405020304" pitchFamily="18" charset="0"/>
                <a:cs typeface="Times New Roman" panose="02020603050405020304" pitchFamily="18" charset="0"/>
              </a:rPr>
              <a:t>5B) “…it’s </a:t>
            </a:r>
            <a:r>
              <a:rPr lang="en-US" sz="2200">
                <a:latin typeface="Times New Roman" panose="02020603050405020304" pitchFamily="18" charset="0"/>
                <a:cs typeface="Times New Roman" panose="02020603050405020304" pitchFamily="18" charset="0"/>
              </a:rPr>
              <a:t>how</a:t>
            </a:r>
            <a:r>
              <a:rPr lang="en-US" sz="2200" i="1">
                <a:latin typeface="Times New Roman" panose="02020603050405020304" pitchFamily="18" charset="0"/>
                <a:cs typeface="Times New Roman" panose="02020603050405020304" pitchFamily="18" charset="0"/>
              </a:rPr>
              <a:t> they have known them that’s been the problem. What does this mean? How might we get around the problem that’s described here and approach global health more ethically?”</a:t>
            </a:r>
          </a:p>
          <a:p>
            <a:pPr marL="0" indent="0">
              <a:buNone/>
            </a:pPr>
            <a:br>
              <a:rPr lang="en-SG" sz="2200">
                <a:latin typeface="Times New Roman" panose="02020603050405020304" pitchFamily="18" charset="0"/>
                <a:cs typeface="Times New Roman" panose="02020603050405020304" pitchFamily="18" charset="0"/>
              </a:rPr>
            </a:br>
            <a:r>
              <a:rPr lang="en-US" sz="2200" i="1">
                <a:latin typeface="Times New Roman" panose="02020603050405020304" pitchFamily="18" charset="0"/>
                <a:cs typeface="Times New Roman" panose="02020603050405020304" pitchFamily="18" charset="0"/>
              </a:rPr>
              <a:t>Can we think of similar examples in our local setting? Can we think of such examples when conducting GH work in an overseas setting?</a:t>
            </a:r>
            <a:r>
              <a:rPr lang="en-SG" sz="2200">
                <a:latin typeface="Times New Roman" panose="02020603050405020304" pitchFamily="18" charset="0"/>
                <a:cs typeface="Times New Roman" panose="02020603050405020304" pitchFamily="18" charset="0"/>
              </a:rPr>
              <a:t> </a:t>
            </a:r>
          </a:p>
          <a:p>
            <a:r>
              <a:rPr lang="en-US" sz="2200" i="1">
                <a:latin typeface="Times New Roman" panose="02020603050405020304" pitchFamily="18" charset="0"/>
                <a:cs typeface="Times New Roman" panose="02020603050405020304" pitchFamily="18" charset="0"/>
              </a:rPr>
              <a:t>Keen to hear your examples</a:t>
            </a:r>
          </a:p>
          <a:p>
            <a:r>
              <a:rPr lang="en-US" sz="2200" i="1">
                <a:latin typeface="Times New Roman" panose="02020603050405020304" pitchFamily="18" charset="0"/>
                <a:cs typeface="Times New Roman" panose="02020603050405020304" pitchFamily="18" charset="0"/>
              </a:rPr>
              <a:t>Eg: Attributing big families to being Malay and spending less time talking about contraceptive methods. </a:t>
            </a:r>
          </a:p>
          <a:p>
            <a:r>
              <a:rPr lang="en-US" sz="2200" i="1">
                <a:latin typeface="Times New Roman" panose="02020603050405020304" pitchFamily="18" charset="0"/>
                <a:cs typeface="Times New Roman" panose="02020603050405020304" pitchFamily="18" charset="0"/>
              </a:rPr>
              <a:t>Eg: Expecting lower resource setting= poor health literacy or poor health behaviors by Western medicine standards. (eg: In Nepal, finding better health literacy and acceptance with regards to birth control methods)</a:t>
            </a:r>
          </a:p>
          <a:p>
            <a:pPr marL="0" indent="0">
              <a:buNone/>
            </a:pPr>
            <a:endParaRPr lang="en-US" sz="2200"/>
          </a:p>
        </p:txBody>
      </p:sp>
    </p:spTree>
    <p:extLst>
      <p:ext uri="{BB962C8B-B14F-4D97-AF65-F5344CB8AC3E}">
        <p14:creationId xmlns:p14="http://schemas.microsoft.com/office/powerpoint/2010/main" val="265862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AFB1-9BE0-3249-B3F2-D5A0BF9875EB}"/>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Miasma theory</a:t>
            </a:r>
            <a:endParaRPr lang="en-US" dirty="0"/>
          </a:p>
        </p:txBody>
      </p:sp>
      <p:sp>
        <p:nvSpPr>
          <p:cNvPr id="3" name="Content Placeholder 2">
            <a:extLst>
              <a:ext uri="{FF2B5EF4-FFF2-40B4-BE49-F238E27FC236}">
                <a16:creationId xmlns:a16="http://schemas.microsoft.com/office/drawing/2014/main" id="{5D973A6E-0E7E-0D4E-B34F-D952D197A9DF}"/>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2000" dirty="0">
                <a:latin typeface="Times New Roman" panose="02020603050405020304" pitchFamily="18" charset="0"/>
                <a:cs typeface="Times New Roman" panose="02020603050405020304" pitchFamily="18" charset="0"/>
              </a:rPr>
              <a:t>Diseases and sicknesses in this view came from breathing in a miasma - the miasma cloud would infect you with a  disease, often resulting in death. It was thought that these miasmas occurred exclusively in filthy places or things noticeably “off" that smelled bad like rotten food or sewage. As a theory of disease, it was prevalent in the medieval period. The masks of plague doctors that we all know even contained flowers which were supposed to keep out the dangerous miasmas that surrounded the diseased and the sick. </a:t>
            </a:r>
          </a:p>
        </p:txBody>
      </p:sp>
      <p:pic>
        <p:nvPicPr>
          <p:cNvPr id="6" name="Content Placeholder 5" descr="A picture containing text, newspaper&#10;&#10;Description automatically generated">
            <a:extLst>
              <a:ext uri="{FF2B5EF4-FFF2-40B4-BE49-F238E27FC236}">
                <a16:creationId xmlns:a16="http://schemas.microsoft.com/office/drawing/2014/main" id="{55550FA1-B0DC-8F42-916A-CD25A11FB4A5}"/>
              </a:ext>
            </a:extLst>
          </p:cNvPr>
          <p:cNvPicPr>
            <a:picLocks noGrp="1" noChangeAspect="1"/>
          </p:cNvPicPr>
          <p:nvPr>
            <p:ph sz="half" idx="2"/>
          </p:nvPr>
        </p:nvPicPr>
        <p:blipFill rotWithShape="1">
          <a:blip r:embed="rId2"/>
          <a:srcRect r="6571"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92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A4C3-B395-3444-91CD-B1265DA670EE}"/>
              </a:ext>
            </a:extLst>
          </p:cNvPr>
          <p:cNvSpPr>
            <a:spLocks noGrp="1"/>
          </p:cNvSpPr>
          <p:nvPr>
            <p:ph type="title"/>
          </p:nvPr>
        </p:nvSpPr>
        <p:spPr>
          <a:xfrm>
            <a:off x="648929" y="629266"/>
            <a:ext cx="3505495" cy="1622321"/>
          </a:xfrm>
        </p:spPr>
        <p:txBody>
          <a:bodyPr>
            <a:normAutofit/>
          </a:bodyPr>
          <a:lstStyle/>
          <a:p>
            <a:r>
              <a:rPr lang="en-US"/>
              <a:t>What is Global Health?</a:t>
            </a:r>
          </a:p>
        </p:txBody>
      </p:sp>
      <p:sp>
        <p:nvSpPr>
          <p:cNvPr id="29" name="Content Placeholder 2">
            <a:extLst>
              <a:ext uri="{FF2B5EF4-FFF2-40B4-BE49-F238E27FC236}">
                <a16:creationId xmlns:a16="http://schemas.microsoft.com/office/drawing/2014/main" id="{8F2BAD6A-E63F-D94C-85A2-3884B86BE9DB}"/>
              </a:ext>
            </a:extLst>
          </p:cNvPr>
          <p:cNvSpPr>
            <a:spLocks noGrp="1"/>
          </p:cNvSpPr>
          <p:nvPr>
            <p:ph idx="1"/>
          </p:nvPr>
        </p:nvSpPr>
        <p:spPr>
          <a:xfrm>
            <a:off x="648931" y="2438400"/>
            <a:ext cx="3505494" cy="3785419"/>
          </a:xfrm>
        </p:spPr>
        <p:txBody>
          <a:bodyPr>
            <a:normAutofit/>
          </a:bodyPr>
          <a:lstStyle/>
          <a:p>
            <a:pPr marL="0" indent="0">
              <a:buNone/>
            </a:pPr>
            <a:r>
              <a:rPr lang="en-US" sz="2000" dirty="0" err="1"/>
              <a:t>Koplan</a:t>
            </a:r>
            <a:r>
              <a:rPr lang="en-US" sz="2000" dirty="0"/>
              <a:t> et al- </a:t>
            </a:r>
            <a:r>
              <a:rPr lang="en-SG" sz="2000" i="1" dirty="0"/>
              <a:t>'….an area for study, research, and practice that places a priority on improving health and achieving health equity for all people worldwide'. ... Global health is focused on people across the whole planet rather than the concerns of particular nations.’</a:t>
            </a:r>
            <a:r>
              <a:rPr lang="en-SG" sz="2000" dirty="0"/>
              <a:t> </a:t>
            </a:r>
            <a:endParaRPr lang="en-US" sz="2000" dirty="0"/>
          </a:p>
        </p:txBody>
      </p:sp>
      <p:sp>
        <p:nvSpPr>
          <p:cNvPr id="40"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10;&#10;Description automatically generated">
            <a:extLst>
              <a:ext uri="{FF2B5EF4-FFF2-40B4-BE49-F238E27FC236}">
                <a16:creationId xmlns:a16="http://schemas.microsoft.com/office/drawing/2014/main" id="{04619AD5-CB18-BF45-B740-9006567F8C50}"/>
              </a:ext>
            </a:extLst>
          </p:cNvPr>
          <p:cNvPicPr>
            <a:picLocks noChangeAspect="1"/>
          </p:cNvPicPr>
          <p:nvPr/>
        </p:nvPicPr>
        <p:blipFill rotWithShape="1">
          <a:blip r:embed="rId2"/>
          <a:srcRect l="328" r="1" b="1"/>
          <a:stretch/>
        </p:blipFill>
        <p:spPr>
          <a:xfrm>
            <a:off x="5405862" y="1660930"/>
            <a:ext cx="6019331" cy="3532894"/>
          </a:xfrm>
          <a:prstGeom prst="rect">
            <a:avLst/>
          </a:prstGeom>
          <a:effectLst/>
        </p:spPr>
      </p:pic>
    </p:spTree>
    <p:extLst>
      <p:ext uri="{BB962C8B-B14F-4D97-AF65-F5344CB8AC3E}">
        <p14:creationId xmlns:p14="http://schemas.microsoft.com/office/powerpoint/2010/main" val="4275781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0918-F489-BD46-9A8E-75071A0FE985}"/>
              </a:ext>
            </a:extLst>
          </p:cNvPr>
          <p:cNvSpPr>
            <a:spLocks noGrp="1"/>
          </p:cNvSpPr>
          <p:nvPr>
            <p:ph type="title"/>
          </p:nvPr>
        </p:nvSpPr>
        <p:spPr>
          <a:xfrm>
            <a:off x="838200" y="365125"/>
            <a:ext cx="10515600" cy="1109345"/>
          </a:xfrm>
        </p:spPr>
        <p:txBody>
          <a:bodyPr>
            <a:normAutofit fontScale="90000"/>
          </a:bodyPr>
          <a:lstStyle/>
          <a:p>
            <a:r>
              <a:rPr lang="en-US" dirty="0">
                <a:latin typeface="Times New Roman" panose="02020603050405020304" pitchFamily="18" charset="0"/>
                <a:cs typeface="Times New Roman" panose="02020603050405020304" pitchFamily="18" charset="0"/>
              </a:rPr>
              <a:t>This Presentation Contains Excerpts from the Following Sources:</a:t>
            </a:r>
          </a:p>
        </p:txBody>
      </p:sp>
      <p:sp>
        <p:nvSpPr>
          <p:cNvPr id="3" name="Content Placeholder 2">
            <a:extLst>
              <a:ext uri="{FF2B5EF4-FFF2-40B4-BE49-F238E27FC236}">
                <a16:creationId xmlns:a16="http://schemas.microsoft.com/office/drawing/2014/main" id="{B53D1B10-A33A-5640-A2DB-850166AA94CF}"/>
              </a:ext>
            </a:extLst>
          </p:cNvPr>
          <p:cNvSpPr>
            <a:spLocks noGrp="1"/>
          </p:cNvSpPr>
          <p:nvPr>
            <p:ph idx="1"/>
          </p:nvPr>
        </p:nvSpPr>
        <p:spPr>
          <a:xfrm>
            <a:off x="838200" y="1825625"/>
            <a:ext cx="10515600" cy="4667250"/>
          </a:xfrm>
        </p:spPr>
        <p:txBody>
          <a:bodyPr>
            <a:noAutofit/>
          </a:bodyPr>
          <a:lstStyle/>
          <a:p>
            <a:pPr marL="342900" indent="-342900">
              <a:buFont typeface="+mj-lt"/>
              <a:buAutoNum type="arabicPeriod"/>
            </a:pPr>
            <a:r>
              <a:rPr lang="en-SG" sz="1500" dirty="0">
                <a:latin typeface="Times New Roman" panose="02020603050405020304" pitchFamily="18" charset="0"/>
                <a:cs typeface="Times New Roman" panose="02020603050405020304" pitchFamily="18" charset="0"/>
              </a:rPr>
              <a:t>Anderson, Warwick. </a:t>
            </a:r>
            <a:r>
              <a:rPr lang="en-SG" sz="1500" i="1" dirty="0">
                <a:latin typeface="Times New Roman" panose="02020603050405020304" pitchFamily="18" charset="0"/>
                <a:cs typeface="Times New Roman" panose="02020603050405020304" pitchFamily="18" charset="0"/>
              </a:rPr>
              <a:t>Colonial Pathologies: American Tropical Medicine, Race, and Hygiene in the Philippines. </a:t>
            </a:r>
            <a:r>
              <a:rPr lang="en-SG" sz="1500" dirty="0">
                <a:latin typeface="Times New Roman" panose="02020603050405020304" pitchFamily="18" charset="0"/>
                <a:cs typeface="Times New Roman" panose="02020603050405020304" pitchFamily="18" charset="0"/>
              </a:rPr>
              <a:t>Durham: Duke University Press, 2006.</a:t>
            </a:r>
          </a:p>
          <a:p>
            <a:pPr marL="342900" indent="-342900">
              <a:buFont typeface="+mj-lt"/>
              <a:buAutoNum type="arabicPeriod"/>
            </a:pPr>
            <a:r>
              <a:rPr lang="en-SG" sz="1500" dirty="0">
                <a:latin typeface="Times New Roman" panose="02020603050405020304" pitchFamily="18" charset="0"/>
                <a:cs typeface="Times New Roman" panose="02020603050405020304" pitchFamily="18" charset="0"/>
              </a:rPr>
              <a:t>Bhattacharya, Nandini. </a:t>
            </a:r>
            <a:r>
              <a:rPr lang="en-SG" sz="1500" i="1" dirty="0">
                <a:latin typeface="Times New Roman" panose="02020603050405020304" pitchFamily="18" charset="0"/>
                <a:cs typeface="Times New Roman" panose="02020603050405020304" pitchFamily="18" charset="0"/>
              </a:rPr>
              <a:t>Contagion and Enclaves: Tropical Medicine in Colonial India. </a:t>
            </a:r>
            <a:r>
              <a:rPr lang="en-SG" sz="1500" dirty="0">
                <a:latin typeface="Times New Roman" panose="02020603050405020304" pitchFamily="18" charset="0"/>
                <a:cs typeface="Times New Roman" panose="02020603050405020304" pitchFamily="18" charset="0"/>
              </a:rPr>
              <a:t>Liverpool: Liverpool University Press, 2012.</a:t>
            </a:r>
          </a:p>
          <a:p>
            <a:pPr marL="342900" indent="-342900">
              <a:buFont typeface="+mj-lt"/>
              <a:buAutoNum type="arabicPeriod"/>
            </a:pPr>
            <a:r>
              <a:rPr lang="en-SG" sz="1500" dirty="0">
                <a:latin typeface="Times New Roman" panose="02020603050405020304" pitchFamily="18" charset="0"/>
                <a:cs typeface="Times New Roman" panose="02020603050405020304" pitchFamily="18" charset="0"/>
              </a:rPr>
              <a:t>Gibson, Andrew D. S.. “Miasma Revisited: The Intellectual History of Tropical Medicine.” </a:t>
            </a:r>
            <a:r>
              <a:rPr lang="en-SG" sz="1500" dirty="0" err="1">
                <a:latin typeface="Times New Roman" panose="02020603050405020304" pitchFamily="18" charset="0"/>
                <a:cs typeface="Times New Roman" panose="02020603050405020304" pitchFamily="18" charset="0"/>
              </a:rPr>
              <a:t>Aust</a:t>
            </a:r>
            <a:r>
              <a:rPr lang="en-SG" sz="1500" dirty="0">
                <a:latin typeface="Times New Roman" panose="02020603050405020304" pitchFamily="18" charset="0"/>
                <a:cs typeface="Times New Roman" panose="02020603050405020304" pitchFamily="18" charset="0"/>
              </a:rPr>
              <a:t> Fam Physician. 2009 Jan-Feb;38(1-2):57-9. PMID: 19283238. </a:t>
            </a:r>
            <a:r>
              <a:rPr lang="en-SG" sz="1500" dirty="0">
                <a:latin typeface="Times New Roman" panose="02020603050405020304" pitchFamily="18" charset="0"/>
                <a:cs typeface="Times New Roman" panose="02020603050405020304" pitchFamily="18" charset="0"/>
                <a:hlinkClick r:id="rId2"/>
              </a:rPr>
              <a:t>https://pubmed.ncbi.nlm.nih.gov/19283238/</a:t>
            </a:r>
            <a:endParaRPr lang="en-SG" sz="1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SG" sz="1500" dirty="0">
                <a:latin typeface="Times New Roman" panose="02020603050405020304" pitchFamily="18" charset="0"/>
                <a:cs typeface="Times New Roman" panose="02020603050405020304" pitchFamily="18" charset="0"/>
              </a:rPr>
              <a:t>Hester, Rebecca J. “Culture in Medicine: An Argument Against Competence.” in </a:t>
            </a:r>
            <a:r>
              <a:rPr lang="en-SG" sz="1500" i="1" dirty="0">
                <a:latin typeface="Times New Roman" panose="02020603050405020304" pitchFamily="18" charset="0"/>
                <a:cs typeface="Times New Roman" panose="02020603050405020304" pitchFamily="18" charset="0"/>
              </a:rPr>
              <a:t>The Edinburgh Companion to the Critical Medical Humanities, </a:t>
            </a:r>
            <a:r>
              <a:rPr lang="en-SG" sz="1500" dirty="0">
                <a:latin typeface="Times New Roman" panose="02020603050405020304" pitchFamily="18" charset="0"/>
                <a:cs typeface="Times New Roman" panose="02020603050405020304" pitchFamily="18" charset="0"/>
              </a:rPr>
              <a:t>edited Sarah Atkinson, Jane </a:t>
            </a:r>
            <a:r>
              <a:rPr lang="en-SG" sz="1500" dirty="0" err="1">
                <a:latin typeface="Times New Roman" panose="02020603050405020304" pitchFamily="18" charset="0"/>
                <a:cs typeface="Times New Roman" panose="02020603050405020304" pitchFamily="18" charset="0"/>
              </a:rPr>
              <a:t>Macnaughton</a:t>
            </a:r>
            <a:r>
              <a:rPr lang="en-SG" sz="1500" dirty="0">
                <a:latin typeface="Times New Roman" panose="02020603050405020304" pitchFamily="18" charset="0"/>
                <a:cs typeface="Times New Roman" panose="02020603050405020304" pitchFamily="18" charset="0"/>
              </a:rPr>
              <a:t>, Jennifer Richards, Anne Whitehead, and Angela Woods, Edinburgh: Edinburgh University Press, 2016, 541-558. </a:t>
            </a:r>
          </a:p>
          <a:p>
            <a:pPr marL="342900" indent="-342900">
              <a:buFont typeface="+mj-lt"/>
              <a:buAutoNum type="arabicPeriod"/>
            </a:pPr>
            <a:r>
              <a:rPr lang="en-SG" sz="1500" dirty="0" err="1">
                <a:latin typeface="Times New Roman" panose="02020603050405020304" pitchFamily="18" charset="0"/>
                <a:cs typeface="Times New Roman" panose="02020603050405020304" pitchFamily="18" charset="0"/>
              </a:rPr>
              <a:t>Horten</a:t>
            </a:r>
            <a:r>
              <a:rPr lang="en-SG" sz="1500" dirty="0">
                <a:latin typeface="Times New Roman" panose="02020603050405020304" pitchFamily="18" charset="0"/>
                <a:cs typeface="Times New Roman" panose="02020603050405020304" pitchFamily="18" charset="0"/>
              </a:rPr>
              <a:t>, Richard. “Transcending the guilt of global health,” </a:t>
            </a:r>
            <a:r>
              <a:rPr lang="en-SG" sz="1500" i="1" dirty="0">
                <a:latin typeface="Times New Roman" panose="02020603050405020304" pitchFamily="18" charset="0"/>
                <a:cs typeface="Times New Roman" panose="02020603050405020304" pitchFamily="18" charset="0"/>
              </a:rPr>
              <a:t>The Lancet. </a:t>
            </a:r>
            <a:r>
              <a:rPr lang="en-SG" sz="1500" cap="all" dirty="0">
                <a:latin typeface="Times New Roman" panose="02020603050405020304" pitchFamily="18" charset="0"/>
                <a:cs typeface="Times New Roman" panose="02020603050405020304" pitchFamily="18" charset="0"/>
                <a:hlinkClick r:id="rId3"/>
              </a:rPr>
              <a:t>VOLUME 394, ISSUE 10203</a:t>
            </a:r>
            <a:r>
              <a:rPr lang="en-SG" sz="1500" cap="all" dirty="0">
                <a:latin typeface="Times New Roman" panose="02020603050405020304" pitchFamily="18" charset="0"/>
                <a:cs typeface="Times New Roman" panose="02020603050405020304" pitchFamily="18" charset="0"/>
              </a:rPr>
              <a:t>, P996, SEPTEMBER 21, 2019 </a:t>
            </a:r>
            <a:r>
              <a:rPr lang="en-US" sz="1500" dirty="0">
                <a:latin typeface="Times New Roman" panose="02020603050405020304" pitchFamily="18" charset="0"/>
                <a:cs typeface="Times New Roman" panose="02020603050405020304" pitchFamily="18" charset="0"/>
                <a:hlinkClick r:id="rId4"/>
              </a:rPr>
              <a:t>https://www.thelancet.com/journals/lancet/article/PIIS0140-6736(19)32177-4/fulltext</a:t>
            </a:r>
            <a:endParaRPr lang="en-SG" sz="1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500" dirty="0">
                <a:latin typeface="Times New Roman" panose="02020603050405020304" pitchFamily="18" charset="0"/>
                <a:cs typeface="Times New Roman" panose="02020603050405020304" pitchFamily="18" charset="0"/>
              </a:rPr>
              <a:t>Karan, </a:t>
            </a:r>
            <a:r>
              <a:rPr lang="en-US" sz="1500" dirty="0" err="1">
                <a:latin typeface="Times New Roman" panose="02020603050405020304" pitchFamily="18" charset="0"/>
                <a:cs typeface="Times New Roman" panose="02020603050405020304" pitchFamily="18" charset="0"/>
              </a:rPr>
              <a:t>Abraar</a:t>
            </a:r>
            <a:r>
              <a:rPr lang="en-US" sz="1500" dirty="0">
                <a:latin typeface="Times New Roman" panose="02020603050405020304" pitchFamily="18" charset="0"/>
                <a:cs typeface="Times New Roman" panose="02020603050405020304" pitchFamily="18" charset="0"/>
              </a:rPr>
              <a:t>. “Opinion: It’s Time to End the Colonial Mindset in Global Health.” </a:t>
            </a:r>
            <a:r>
              <a:rPr lang="en-US" sz="1500" i="1" dirty="0">
                <a:latin typeface="Times New Roman" panose="02020603050405020304" pitchFamily="18" charset="0"/>
                <a:cs typeface="Times New Roman" panose="02020603050405020304" pitchFamily="18" charset="0"/>
              </a:rPr>
              <a:t>NPR. </a:t>
            </a:r>
            <a:r>
              <a:rPr lang="en-US" sz="1500" dirty="0">
                <a:latin typeface="Times New Roman" panose="02020603050405020304" pitchFamily="18" charset="0"/>
                <a:cs typeface="Times New Roman" panose="02020603050405020304" pitchFamily="18" charset="0"/>
              </a:rPr>
              <a:t>December 30, 2019. </a:t>
            </a:r>
            <a:r>
              <a:rPr lang="en-US" sz="1500" dirty="0">
                <a:latin typeface="Times New Roman" panose="02020603050405020304" pitchFamily="18" charset="0"/>
                <a:cs typeface="Times New Roman" panose="02020603050405020304" pitchFamily="18" charset="0"/>
                <a:hlinkClick r:id="rId5"/>
              </a:rPr>
              <a:t>https://www.npr.org/sections/goatsandsoda/2019/12/30/784392315/opinion-its-time-to-end-the-colonial-mindset-in-global-health</a:t>
            </a:r>
            <a:endParaRPr lang="en-US" sz="1500" dirty="0">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n-US" sz="1500" dirty="0">
                <a:latin typeface="Times New Roman" panose="02020603050405020304" pitchFamily="18" charset="0"/>
                <a:cs typeface="Times New Roman" panose="02020603050405020304" pitchFamily="18" charset="0"/>
              </a:rPr>
              <a:t>Roy, Rohan Deb. “</a:t>
            </a:r>
            <a:r>
              <a:rPr lang="en-US" sz="1500" dirty="0" err="1">
                <a:latin typeface="Times New Roman" panose="02020603050405020304" pitchFamily="18" charset="0"/>
                <a:cs typeface="Times New Roman" panose="02020603050405020304" pitchFamily="18" charset="0"/>
              </a:rPr>
              <a:t>Decolonise</a:t>
            </a:r>
            <a:r>
              <a:rPr lang="en-US" sz="1500" dirty="0">
                <a:latin typeface="Times New Roman" panose="02020603050405020304" pitchFamily="18" charset="0"/>
                <a:cs typeface="Times New Roman" panose="02020603050405020304" pitchFamily="18" charset="0"/>
              </a:rPr>
              <a:t> Science – Time to End Another Imperial Era.” </a:t>
            </a:r>
            <a:r>
              <a:rPr lang="en-US" sz="1500" i="1" dirty="0">
                <a:latin typeface="Times New Roman" panose="02020603050405020304" pitchFamily="18" charset="0"/>
                <a:cs typeface="Times New Roman" panose="02020603050405020304" pitchFamily="18" charset="0"/>
              </a:rPr>
              <a:t>The Conversation. </a:t>
            </a:r>
            <a:r>
              <a:rPr lang="en-US" sz="1500" dirty="0">
                <a:latin typeface="Times New Roman" panose="02020603050405020304" pitchFamily="18" charset="0"/>
                <a:cs typeface="Times New Roman" panose="02020603050405020304" pitchFamily="18" charset="0"/>
              </a:rPr>
              <a:t>April 5, 2018 </a:t>
            </a:r>
            <a:r>
              <a:rPr lang="en-US" sz="1500" dirty="0">
                <a:latin typeface="Times New Roman" panose="02020603050405020304" pitchFamily="18" charset="0"/>
                <a:cs typeface="Times New Roman" panose="02020603050405020304" pitchFamily="18" charset="0"/>
                <a:hlinkClick r:id="rId6"/>
              </a:rPr>
              <a:t>https://theconversation.com/decolonise-science-time-to-end-another-imperial-era-89189</a:t>
            </a:r>
            <a:endParaRPr lang="en-US" sz="1500" dirty="0">
              <a:latin typeface="Times New Roman" panose="02020603050405020304" pitchFamily="18" charset="0"/>
              <a:cs typeface="Times New Roman" panose="02020603050405020304" pitchFamily="18" charset="0"/>
            </a:endParaRPr>
          </a:p>
          <a:p>
            <a:pPr marL="342900" indent="-342900">
              <a:lnSpc>
                <a:spcPct val="100000"/>
              </a:lnSpc>
              <a:buFont typeface="+mj-lt"/>
              <a:buAutoNum type="arabicPeriod"/>
            </a:pPr>
            <a:r>
              <a:rPr lang="en-US" sz="1500" dirty="0">
                <a:latin typeface="Times New Roman" panose="02020603050405020304" pitchFamily="18" charset="0"/>
                <a:cs typeface="Times New Roman" panose="02020603050405020304" pitchFamily="18" charset="0"/>
              </a:rPr>
              <a:t>Wood C, editor. </a:t>
            </a:r>
            <a:r>
              <a:rPr lang="en-US" sz="1500" i="1" dirty="0">
                <a:latin typeface="Times New Roman" panose="02020603050405020304" pitchFamily="18" charset="0"/>
                <a:cs typeface="Times New Roman" panose="02020603050405020304" pitchFamily="18" charset="0"/>
              </a:rPr>
              <a:t>Tropical medicine: from romance to reality</a:t>
            </a:r>
            <a:r>
              <a:rPr lang="en-US" sz="1500" dirty="0">
                <a:latin typeface="Times New Roman" panose="02020603050405020304" pitchFamily="18" charset="0"/>
                <a:cs typeface="Times New Roman" panose="02020603050405020304" pitchFamily="18" charset="0"/>
              </a:rPr>
              <a:t>. Proceedings of a conference 12–14 December 1977. London: Academic Press, 1978. </a:t>
            </a:r>
            <a:br>
              <a:rPr lang="en-US" sz="1500" dirty="0">
                <a:latin typeface="Times New Roman" panose="02020603050405020304" pitchFamily="18" charset="0"/>
                <a:cs typeface="Times New Roman" panose="02020603050405020304" pitchFamily="18" charset="0"/>
              </a:rPr>
            </a:b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14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62185-A8A0-5741-99F9-D578B2575AF6}"/>
              </a:ext>
            </a:extLst>
          </p:cNvPr>
          <p:cNvSpPr>
            <a:spLocks noGrp="1"/>
          </p:cNvSpPr>
          <p:nvPr>
            <p:ph type="title"/>
          </p:nvPr>
        </p:nvSpPr>
        <p:spPr>
          <a:xfrm>
            <a:off x="5297762" y="329184"/>
            <a:ext cx="6251110" cy="1783080"/>
          </a:xfrm>
        </p:spPr>
        <p:txBody>
          <a:bodyPr anchor="b">
            <a:normAutofit/>
          </a:bodyPr>
          <a:lstStyle/>
          <a:p>
            <a:r>
              <a:rPr lang="en-US" sz="5400"/>
              <a:t>Tropical Medicine </a:t>
            </a:r>
          </a:p>
        </p:txBody>
      </p:sp>
      <p:pic>
        <p:nvPicPr>
          <p:cNvPr id="6" name="Content Placeholder 5" descr="A picture containing text, person, outdoor, military uniform&#10;&#10;Description automatically generated">
            <a:extLst>
              <a:ext uri="{FF2B5EF4-FFF2-40B4-BE49-F238E27FC236}">
                <a16:creationId xmlns:a16="http://schemas.microsoft.com/office/drawing/2014/main" id="{A8E63426-7948-B34B-976C-5FEBD20D379B}"/>
              </a:ext>
            </a:extLst>
          </p:cNvPr>
          <p:cNvPicPr>
            <a:picLocks noChangeAspect="1"/>
          </p:cNvPicPr>
          <p:nvPr/>
        </p:nvPicPr>
        <p:blipFill rotWithShape="1">
          <a:blip r:embed="rId2"/>
          <a:srcRect l="5873" r="1823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30A5991-3C81-4164-8944-A7B1F9B0F9DC}"/>
              </a:ext>
            </a:extLst>
          </p:cNvPr>
          <p:cNvSpPr>
            <a:spLocks noGrp="1"/>
          </p:cNvSpPr>
          <p:nvPr>
            <p:ph idx="1"/>
          </p:nvPr>
        </p:nvSpPr>
        <p:spPr>
          <a:xfrm>
            <a:off x="5297762" y="2706624"/>
            <a:ext cx="6251110" cy="3483864"/>
          </a:xfrm>
        </p:spPr>
        <p:txBody>
          <a:bodyPr>
            <a:normAutofit fontScale="47500" lnSpcReduction="20000"/>
          </a:bodyPr>
          <a:lstStyle/>
          <a:p>
            <a:pPr marL="0" indent="0">
              <a:buNone/>
            </a:pPr>
            <a:r>
              <a:rPr lang="en-US" sz="2900" dirty="0">
                <a:latin typeface="Times New Roman" panose="02020603050405020304" pitchFamily="18" charset="0"/>
                <a:cs typeface="Times New Roman" panose="02020603050405020304" pitchFamily="18" charset="0"/>
              </a:rPr>
              <a:t>Though t</a:t>
            </a:r>
            <a:r>
              <a:rPr lang="en-SG" sz="2900" dirty="0">
                <a:latin typeface="Times New Roman" panose="02020603050405020304" pitchFamily="18" charset="0"/>
                <a:cs typeface="Times New Roman" panose="02020603050405020304" pitchFamily="18" charset="0"/>
              </a:rPr>
              <a:t>he causal agent and basic means of transmission of almost every bacterial and parasitic infection of humans was identified by the latter half of the 19</a:t>
            </a:r>
            <a:r>
              <a:rPr lang="en-SG" sz="2900" baseline="30000" dirty="0">
                <a:latin typeface="Times New Roman" panose="02020603050405020304" pitchFamily="18" charset="0"/>
                <a:cs typeface="Times New Roman" panose="02020603050405020304" pitchFamily="18" charset="0"/>
              </a:rPr>
              <a:t>th</a:t>
            </a:r>
            <a:r>
              <a:rPr lang="en-SG" sz="2900" dirty="0">
                <a:latin typeface="Times New Roman" panose="02020603050405020304" pitchFamily="18" charset="0"/>
                <a:cs typeface="Times New Roman" panose="02020603050405020304" pitchFamily="18" charset="0"/>
              </a:rPr>
              <a:t> century, the theory of the “miasma” likely fed 19</a:t>
            </a:r>
            <a:r>
              <a:rPr lang="en-SG" sz="2900" baseline="30000" dirty="0">
                <a:latin typeface="Times New Roman" panose="02020603050405020304" pitchFamily="18" charset="0"/>
                <a:cs typeface="Times New Roman" panose="02020603050405020304" pitchFamily="18" charset="0"/>
              </a:rPr>
              <a:t>th</a:t>
            </a:r>
            <a:r>
              <a:rPr lang="en-SG" sz="2900" dirty="0">
                <a:latin typeface="Times New Roman" panose="02020603050405020304" pitchFamily="18" charset="0"/>
                <a:cs typeface="Times New Roman" panose="02020603050405020304" pitchFamily="18" charset="0"/>
              </a:rPr>
              <a:t> century ideas that the tropics were an “unhealthy” place generally, and in fact the region had long been considered an unhealthy place for Europeans to visit.</a:t>
            </a:r>
          </a:p>
          <a:p>
            <a:pPr marL="0" indent="0">
              <a:buNone/>
            </a:pPr>
            <a:endParaRPr lang="en-SG" sz="2900" dirty="0">
              <a:latin typeface="Times New Roman" panose="02020603050405020304" pitchFamily="18" charset="0"/>
              <a:cs typeface="Times New Roman" panose="02020603050405020304" pitchFamily="18" charset="0"/>
            </a:endParaRPr>
          </a:p>
          <a:p>
            <a:pPr marL="0" indent="0">
              <a:buNone/>
            </a:pPr>
            <a:r>
              <a:rPr lang="en-SG" sz="2900" dirty="0">
                <a:latin typeface="Times New Roman" panose="02020603050405020304" pitchFamily="18" charset="0"/>
                <a:cs typeface="Times New Roman" panose="02020603050405020304" pitchFamily="18" charset="0"/>
              </a:rPr>
              <a:t>Even the designation “Tropical Medicine” is a strange piece of nomenclature since medicine is usually classified into divisions aligned to the body system involved, the age of the patient, or the disease process. Contrary to this internal classification, with its reference to the sick body, tropical medicine has been defined by an association with geography and place. </a:t>
            </a:r>
          </a:p>
          <a:p>
            <a:pPr marL="0" indent="0">
              <a:buNone/>
            </a:pPr>
            <a:endParaRPr lang="en-SG" sz="2900" dirty="0">
              <a:latin typeface="Times New Roman" panose="02020603050405020304" pitchFamily="18" charset="0"/>
              <a:cs typeface="Times New Roman" panose="02020603050405020304" pitchFamily="18" charset="0"/>
            </a:endParaRPr>
          </a:p>
          <a:p>
            <a:pPr marL="0" indent="0">
              <a:buNone/>
            </a:pPr>
            <a:r>
              <a:rPr lang="en-SG" sz="2900" dirty="0">
                <a:latin typeface="Times New Roman" panose="02020603050405020304" pitchFamily="18" charset="0"/>
                <a:cs typeface="Times New Roman" panose="02020603050405020304" pitchFamily="18" charset="0"/>
              </a:rPr>
              <a:t>The founder of Tropical Medicine as a field, Sir Patrick Manson whose book </a:t>
            </a:r>
            <a:r>
              <a:rPr lang="en-SG" sz="2900" i="1" dirty="0">
                <a:latin typeface="Times New Roman" panose="02020603050405020304" pitchFamily="18" charset="0"/>
                <a:cs typeface="Times New Roman" panose="02020603050405020304" pitchFamily="18" charset="0"/>
              </a:rPr>
              <a:t>Tropical Diseases </a:t>
            </a:r>
            <a:r>
              <a:rPr lang="en-SG" sz="2900" dirty="0">
                <a:latin typeface="Times New Roman" panose="02020603050405020304" pitchFamily="18" charset="0"/>
                <a:cs typeface="Times New Roman" panose="02020603050405020304" pitchFamily="18" charset="0"/>
              </a:rPr>
              <a:t>was the field’s central text for 100 years, defined tropical diseases simply as diseases of the “warm climates.”</a:t>
            </a:r>
          </a:p>
          <a:p>
            <a:pPr marL="0" indent="0">
              <a:buNone/>
            </a:pPr>
            <a:r>
              <a:rPr lang="en-SG" sz="1200" dirty="0">
                <a:latin typeface="Times New Roman" panose="02020603050405020304" pitchFamily="18" charset="0"/>
                <a:cs typeface="Times New Roman" panose="02020603050405020304" pitchFamily="18" charset="0"/>
              </a:rPr>
              <a:t>   </a:t>
            </a:r>
          </a:p>
          <a:p>
            <a:pPr marL="0" indent="0">
              <a:buNone/>
            </a:pPr>
            <a:endParaRPr lang="en-SG" sz="1200" dirty="0">
              <a:latin typeface="Times New Roman" panose="02020603050405020304" pitchFamily="18" charset="0"/>
              <a:cs typeface="Times New Roman" panose="02020603050405020304" pitchFamily="18" charset="0"/>
            </a:endParaRPr>
          </a:p>
          <a:p>
            <a:pPr marL="0" indent="0">
              <a:buNone/>
            </a:pPr>
            <a:r>
              <a:rPr lang="en-SG" sz="1200" dirty="0">
                <a:latin typeface="Times New Roman" panose="02020603050405020304" pitchFamily="18" charset="0"/>
                <a:cs typeface="Times New Roman" panose="02020603050405020304" pitchFamily="18" charset="0"/>
              </a:rPr>
              <a:t>  </a:t>
            </a:r>
          </a:p>
          <a:p>
            <a:pPr marL="0" indent="0">
              <a:buNone/>
            </a:pPr>
            <a:endParaRPr lang="en-US" sz="1200" dirty="0"/>
          </a:p>
        </p:txBody>
      </p:sp>
    </p:spTree>
    <p:extLst>
      <p:ext uri="{BB962C8B-B14F-4D97-AF65-F5344CB8AC3E}">
        <p14:creationId xmlns:p14="http://schemas.microsoft.com/office/powerpoint/2010/main" val="143500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1830B6F-CF9F-4E4A-BD27-D66C4713FB22}"/>
              </a:ext>
            </a:extLst>
          </p:cNvPr>
          <p:cNvSpPr>
            <a:spLocks noGrp="1"/>
          </p:cNvSpPr>
          <p:nvPr>
            <p:ph type="title"/>
          </p:nvPr>
        </p:nvSpPr>
        <p:spPr>
          <a:xfrm>
            <a:off x="572493" y="238539"/>
            <a:ext cx="11018520" cy="1434415"/>
          </a:xfrm>
        </p:spPr>
        <p:txBody>
          <a:bodyPr vert="horz" lIns="91440" tIns="45720" rIns="91440" bIns="45720" rtlCol="0" anchor="b">
            <a:normAutofit/>
          </a:bodyPr>
          <a:lstStyle/>
          <a:p>
            <a:endParaRPr lang="en-US" sz="540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322E50-E42F-BF4F-98E2-877EF74DE15F}"/>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indent="0">
              <a:buNone/>
            </a:pPr>
            <a:r>
              <a:rPr lang="en-US" sz="2000" dirty="0"/>
              <a:t>But in reality, the thing that held this category of “places of warm climate” together was that they were usually places visited by Europeans to spread Christianity, to </a:t>
            </a:r>
            <a:r>
              <a:rPr lang="en-US" sz="2000" dirty="0" err="1"/>
              <a:t>colonise</a:t>
            </a:r>
            <a:r>
              <a:rPr lang="en-US" sz="2000" dirty="0"/>
              <a:t>, and then exploit local natural resources, to wage war, or to conduct all three in varying degrees. Linking them all was colonialism, and the desire to extend empires. In both Britain and the United States, tropical medicine was a specialty “conceived out of the very specific needs of colonialism.”</a:t>
            </a:r>
          </a:p>
          <a:p>
            <a:pPr marL="0" indent="0">
              <a:buNone/>
            </a:pPr>
            <a:r>
              <a:rPr lang="en-US" sz="2000" dirty="0"/>
              <a:t>- Wood C, editor. </a:t>
            </a:r>
            <a:r>
              <a:rPr lang="en-US" sz="2000" i="1" dirty="0"/>
              <a:t>Tropical medicine: from romance to reality</a:t>
            </a:r>
            <a:r>
              <a:rPr lang="en-US" sz="2000" dirty="0"/>
              <a:t>. Proceedings of a conference 12–14 December 1977. London: Academic Press, 1978. </a:t>
            </a:r>
            <a:br>
              <a:rPr lang="en-US" sz="2000" dirty="0"/>
            </a:br>
            <a:endParaRPr lang="en-US" sz="2000" dirty="0"/>
          </a:p>
          <a:p>
            <a:pPr marL="0" indent="0">
              <a:buNone/>
            </a:pPr>
            <a:r>
              <a:rPr lang="en-US" sz="1600" dirty="0"/>
              <a:t>(Image: </a:t>
            </a:r>
            <a:r>
              <a:rPr lang="en-SG" sz="1600" dirty="0"/>
              <a:t>A racist caricature of European scientists visiting Africa. The severed head on the right is that of Ronald Ross, who I’ll be mentioning in a minute.)</a:t>
            </a:r>
            <a:endParaRPr lang="en-US" sz="1600" dirty="0"/>
          </a:p>
          <a:p>
            <a:pPr marL="0"/>
            <a:endParaRPr lang="en-US" sz="2000" dirty="0"/>
          </a:p>
        </p:txBody>
      </p:sp>
      <p:pic>
        <p:nvPicPr>
          <p:cNvPr id="10" name="Content Placeholder 9" descr="A picture containing text, posing, group&#10;&#10;Description automatically generated">
            <a:extLst>
              <a:ext uri="{FF2B5EF4-FFF2-40B4-BE49-F238E27FC236}">
                <a16:creationId xmlns:a16="http://schemas.microsoft.com/office/drawing/2014/main" id="{73EEA1D1-79E0-3043-B8AB-C1C007C9297D}"/>
              </a:ext>
            </a:extLst>
          </p:cNvPr>
          <p:cNvPicPr>
            <a:picLocks noGrp="1" noChangeAspect="1"/>
          </p:cNvPicPr>
          <p:nvPr>
            <p:ph sz="half" idx="2"/>
          </p:nvPr>
        </p:nvPicPr>
        <p:blipFill rotWithShape="1">
          <a:blip r:embed="rId2"/>
          <a:srcRect l="24515" r="7998"/>
          <a:stretch/>
        </p:blipFill>
        <p:spPr>
          <a:xfrm>
            <a:off x="7675658" y="2093976"/>
            <a:ext cx="3941064" cy="4096512"/>
          </a:xfrm>
          <a:prstGeom prst="rect">
            <a:avLst/>
          </a:prstGeom>
        </p:spPr>
      </p:pic>
    </p:spTree>
    <p:extLst>
      <p:ext uri="{BB962C8B-B14F-4D97-AF65-F5344CB8AC3E}">
        <p14:creationId xmlns:p14="http://schemas.microsoft.com/office/powerpoint/2010/main" val="266518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5C3D8-5709-0242-961A-4DF2A9D5523F}"/>
              </a:ext>
            </a:extLst>
          </p:cNvPr>
          <p:cNvSpPr>
            <a:spLocks noGrp="1"/>
          </p:cNvSpPr>
          <p:nvPr>
            <p:ph type="title"/>
          </p:nvPr>
        </p:nvSpPr>
        <p:spPr>
          <a:xfrm>
            <a:off x="6421700" y="713232"/>
            <a:ext cx="5154168" cy="1197864"/>
          </a:xfrm>
        </p:spPr>
        <p:txBody>
          <a:bodyPr vert="horz" lIns="91440" tIns="45720" rIns="91440" bIns="45720" rtlCol="0" anchor="ctr">
            <a:normAutofit/>
          </a:bodyPr>
          <a:lstStyle/>
          <a:p>
            <a:endParaRPr lang="en-US"/>
          </a:p>
        </p:txBody>
      </p:sp>
      <p:pic>
        <p:nvPicPr>
          <p:cNvPr id="8" name="Content Placeholder 7" descr="A picture containing text, person, person&#10;&#10;Description automatically generated">
            <a:extLst>
              <a:ext uri="{FF2B5EF4-FFF2-40B4-BE49-F238E27FC236}">
                <a16:creationId xmlns:a16="http://schemas.microsoft.com/office/drawing/2014/main" id="{EEAAA6AD-8F75-0146-A54F-90200D1B1196}"/>
              </a:ext>
            </a:extLst>
          </p:cNvPr>
          <p:cNvPicPr>
            <a:picLocks noGrp="1" noChangeAspect="1"/>
          </p:cNvPicPr>
          <p:nvPr>
            <p:ph sz="half" idx="2"/>
          </p:nvPr>
        </p:nvPicPr>
        <p:blipFill rotWithShape="1">
          <a:blip r:embed="rId2"/>
          <a:srcRect l="386" r="386"/>
          <a:stretch/>
        </p:blipFill>
        <p:spPr>
          <a:xfrm>
            <a:off x="20" y="10"/>
            <a:ext cx="5495089" cy="6857990"/>
          </a:xfrm>
          <a:prstGeom prst="rect">
            <a:avLst/>
          </a:prstGeom>
        </p:spPr>
      </p:pic>
      <p:sp>
        <p:nvSpPr>
          <p:cNvPr id="17"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4469E7-E093-0949-98EA-1D0D51248463}"/>
              </a:ext>
            </a:extLst>
          </p:cNvPr>
          <p:cNvSpPr>
            <a:spLocks noGrp="1"/>
          </p:cNvSpPr>
          <p:nvPr>
            <p:ph sz="half" idx="1"/>
          </p:nvPr>
        </p:nvSpPr>
        <p:spPr>
          <a:xfrm>
            <a:off x="6421700" y="2048256"/>
            <a:ext cx="5154168" cy="4123944"/>
          </a:xfrm>
        </p:spPr>
        <p:txBody>
          <a:bodyPr vert="horz" lIns="91440" tIns="45720" rIns="91440" bIns="45720" rtlCol="0" anchor="t">
            <a:normAutofit/>
          </a:bodyPr>
          <a:lstStyle/>
          <a:p>
            <a:pPr marL="0" indent="0">
              <a:buNone/>
            </a:pPr>
            <a:r>
              <a:rPr lang="en-US" sz="1800" dirty="0">
                <a:latin typeface="Times New Roman" panose="02020603050405020304" pitchFamily="18" charset="0"/>
                <a:cs typeface="Times New Roman" panose="02020603050405020304" pitchFamily="18" charset="0"/>
              </a:rPr>
              <a:t>Of paramount importance in the colonial venture was the maintenance of a healthy population of the </a:t>
            </a:r>
            <a:r>
              <a:rPr lang="en-US" sz="1800" dirty="0" err="1">
                <a:latin typeface="Times New Roman" panose="02020603050405020304" pitchFamily="18" charset="0"/>
                <a:cs typeface="Times New Roman" panose="02020603050405020304" pitchFamily="18" charset="0"/>
              </a:rPr>
              <a:t>colonisers</a:t>
            </a:r>
            <a:r>
              <a:rPr lang="en-US" sz="1800" dirty="0">
                <a:latin typeface="Times New Roman" panose="02020603050405020304" pitchFamily="18" charset="0"/>
                <a:cs typeface="Times New Roman" panose="02020603050405020304" pitchFamily="18" charset="0"/>
              </a:rPr>
              <a:t>, and to a lesser extent a healthy population of the </a:t>
            </a:r>
            <a:r>
              <a:rPr lang="en-US" sz="1800" dirty="0" err="1">
                <a:latin typeface="Times New Roman" panose="02020603050405020304" pitchFamily="18" charset="0"/>
                <a:cs typeface="Times New Roman" panose="02020603050405020304" pitchFamily="18" charset="0"/>
              </a:rPr>
              <a:t>colonised</a:t>
            </a:r>
            <a:r>
              <a:rPr lang="en-US" sz="1800" dirty="0">
                <a:latin typeface="Times New Roman" panose="02020603050405020304" pitchFamily="18" charset="0"/>
                <a:cs typeface="Times New Roman" panose="02020603050405020304" pitchFamily="18" charset="0"/>
              </a:rPr>
              <a:t>, but usually only if their bodies were important as </a:t>
            </a:r>
            <a:r>
              <a:rPr lang="en-US" sz="1800" dirty="0" err="1">
                <a:latin typeface="Times New Roman" panose="02020603050405020304" pitchFamily="18" charset="0"/>
                <a:cs typeface="Times New Roman" panose="02020603050405020304" pitchFamily="18" charset="0"/>
              </a:rPr>
              <a:t>labour</a:t>
            </a:r>
            <a:r>
              <a:rPr lang="en-US" sz="1800" dirty="0">
                <a:latin typeface="Times New Roman" panose="02020603050405020304" pitchFamily="18" charset="0"/>
                <a:cs typeface="Times New Roman" panose="02020603050405020304" pitchFamily="18" charset="0"/>
              </a:rPr>
              <a:t>. The empires required commercial interests to be maintained in the colonies and the long arm of commerce was entwined into the control of tropical medicine as a discipline from its earliest days. The founder and first chairman of the Liverpool School of Tropical Medicine, for instance, was Sir Alfred Jones, ‘a great and distinguished business man having large interests in the tropics.’</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en-US" sz="1700" dirty="0">
                <a:latin typeface="Times New Roman" panose="02020603050405020304" pitchFamily="18" charset="0"/>
                <a:cs typeface="Times New Roman" panose="02020603050405020304" pitchFamily="18" charset="0"/>
              </a:rPr>
              <a:t>(Image: Sir Alfred Jones)</a:t>
            </a:r>
          </a:p>
          <a:p>
            <a:pPr marL="0"/>
            <a:endParaRPr lang="en-US" sz="1700" dirty="0"/>
          </a:p>
          <a:p>
            <a:pPr marL="0"/>
            <a:endParaRPr lang="en-US" sz="1700" dirty="0"/>
          </a:p>
        </p:txBody>
      </p:sp>
    </p:spTree>
    <p:extLst>
      <p:ext uri="{BB962C8B-B14F-4D97-AF65-F5344CB8AC3E}">
        <p14:creationId xmlns:p14="http://schemas.microsoft.com/office/powerpoint/2010/main" val="28216409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33AF9-B380-2A43-85A0-79D2B50A6D4C}"/>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Sir Ronald Ross as example</a:t>
            </a:r>
          </a:p>
        </p:txBody>
      </p:sp>
      <p:sp>
        <p:nvSpPr>
          <p:cNvPr id="3" name="Content Placeholder 2">
            <a:extLst>
              <a:ext uri="{FF2B5EF4-FFF2-40B4-BE49-F238E27FC236}">
                <a16:creationId xmlns:a16="http://schemas.microsoft.com/office/drawing/2014/main" id="{8BB6820B-F85C-5449-898C-3FDBF4E34718}"/>
              </a:ext>
            </a:extLst>
          </p:cNvPr>
          <p:cNvSpPr>
            <a:spLocks noGrp="1"/>
          </p:cNvSpPr>
          <p:nvPr>
            <p:ph sz="half" idx="1"/>
          </p:nvPr>
        </p:nvSpPr>
        <p:spPr>
          <a:xfrm>
            <a:off x="4965431" y="2438400"/>
            <a:ext cx="6586489" cy="3785419"/>
          </a:xfrm>
        </p:spPr>
        <p:txBody>
          <a:bodyPr vert="horz" lIns="91440" tIns="45720" rIns="91440" bIns="45720" rtlCol="0">
            <a:normAutofit fontScale="70000" lnSpcReduction="20000"/>
          </a:bodyPr>
          <a:lstStyle/>
          <a:p>
            <a:pPr marL="0" indent="0">
              <a:buNone/>
            </a:pPr>
            <a:r>
              <a:rPr lang="en-US" sz="2300" dirty="0">
                <a:latin typeface="Times New Roman" panose="02020603050405020304" pitchFamily="18" charset="0"/>
                <a:cs typeface="Times New Roman" panose="02020603050405020304" pitchFamily="18" charset="0"/>
              </a:rPr>
              <a:t>“The European conquest and colonization of the </a:t>
            </a:r>
            <a:r>
              <a:rPr lang="en-US" sz="2300" dirty="0" err="1">
                <a:latin typeface="Times New Roman" panose="02020603050405020304" pitchFamily="18" charset="0"/>
                <a:cs typeface="Times New Roman" panose="02020603050405020304" pitchFamily="18" charset="0"/>
              </a:rPr>
              <a:t>non­European</a:t>
            </a:r>
            <a:r>
              <a:rPr lang="en-US" sz="2300" dirty="0">
                <a:latin typeface="Times New Roman" panose="02020603050405020304" pitchFamily="18" charset="0"/>
                <a:cs typeface="Times New Roman" panose="02020603050405020304" pitchFamily="18" charset="0"/>
              </a:rPr>
              <a:t> world was imbued with the dread of ‘tropical diseases’ and simultaneously sustained by the practices of settlement in these tropical colonies.”</a:t>
            </a:r>
          </a:p>
          <a:p>
            <a:pPr>
              <a:buFontTx/>
              <a:buChar char="-"/>
            </a:pPr>
            <a:r>
              <a:rPr lang="en-US" sz="2300" i="1" dirty="0">
                <a:latin typeface="Times New Roman" panose="02020603050405020304" pitchFamily="18" charset="0"/>
                <a:cs typeface="Times New Roman" panose="02020603050405020304" pitchFamily="18" charset="0"/>
              </a:rPr>
              <a:t>Contagion and Enclaves: Tropical Medicine in Colonial India</a:t>
            </a:r>
            <a:r>
              <a:rPr lang="en-US" sz="23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____</a:t>
            </a:r>
          </a:p>
          <a:p>
            <a:pPr marL="0" indent="0">
              <a:buNone/>
            </a:pPr>
            <a:r>
              <a:rPr lang="en-US" sz="2300" dirty="0">
                <a:latin typeface="Times New Roman" panose="02020603050405020304" pitchFamily="18" charset="0"/>
                <a:cs typeface="Times New Roman" panose="02020603050405020304" pitchFamily="18" charset="0"/>
              </a:rPr>
              <a:t>Ross won the Noble prize for his Malaria research after leading the effort to tackle the disease, which was a leading killer of British colonists in India. In 1899, in a lecture at the Liverpool Chamber of Commerce, he argued that “in the coming century, the success of imperialism will depend largely on the success of the microscope.”</a:t>
            </a:r>
          </a:p>
          <a:p>
            <a:pPr marL="0" indent="0">
              <a:buNone/>
            </a:pPr>
            <a:r>
              <a:rPr lang="en-SG" sz="2300" dirty="0">
                <a:latin typeface="Times New Roman" panose="02020603050405020304" pitchFamily="18" charset="0"/>
                <a:cs typeface="Times New Roman" panose="02020603050405020304" pitchFamily="18" charset="0"/>
              </a:rPr>
              <a:t>He, himself, was very much a child of empire. Born in India, he later worked there as a surgeon in the imperial army. When he used a microscope to show how a dreaded tropical disease was transmitted, he would have realised that his discovery promised to safeguard the health of British troops and officials in the tropics. Something that would in turn enable Britain to expand and consolidate its colonial rule.</a:t>
            </a:r>
          </a:p>
          <a:p>
            <a:pPr marL="0" indent="0">
              <a:buNone/>
            </a:pPr>
            <a:r>
              <a:rPr lang="en-SG" sz="2300" dirty="0">
                <a:latin typeface="Times New Roman" panose="02020603050405020304" pitchFamily="18" charset="0"/>
                <a:cs typeface="Times New Roman" panose="02020603050405020304" pitchFamily="18" charset="0"/>
              </a:rPr>
              <a:t>This is one illustration of how the efforts of British scientists were intertwined with their country’s attempt to conquer a quarter of the world.</a:t>
            </a:r>
          </a:p>
          <a:p>
            <a:pPr marL="0" indent="0">
              <a:buNone/>
            </a:pPr>
            <a:endParaRPr lang="en-US" sz="1900" dirty="0">
              <a:latin typeface="Times New Roman" panose="02020603050405020304" pitchFamily="18" charset="0"/>
              <a:cs typeface="Times New Roman" panose="02020603050405020304" pitchFamily="18" charset="0"/>
            </a:endParaRPr>
          </a:p>
        </p:txBody>
      </p:sp>
      <p:pic>
        <p:nvPicPr>
          <p:cNvPr id="7" name="Content Placeholder 6" descr="A picture containing text, outdoor, building, white&#10;&#10;Description automatically generated">
            <a:extLst>
              <a:ext uri="{FF2B5EF4-FFF2-40B4-BE49-F238E27FC236}">
                <a16:creationId xmlns:a16="http://schemas.microsoft.com/office/drawing/2014/main" id="{E5CBB5DE-E593-2949-86CF-DF0A4F9AE26F}"/>
              </a:ext>
            </a:extLst>
          </p:cNvPr>
          <p:cNvPicPr>
            <a:picLocks noGrp="1" noChangeAspect="1"/>
          </p:cNvPicPr>
          <p:nvPr>
            <p:ph sz="half" idx="2"/>
          </p:nvPr>
        </p:nvPicPr>
        <p:blipFill rotWithShape="1">
          <a:blip r:embed="rId2"/>
          <a:srcRect l="4275" r="17781"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3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 group, old&#10;&#10;Description automatically generated">
            <a:extLst>
              <a:ext uri="{FF2B5EF4-FFF2-40B4-BE49-F238E27FC236}">
                <a16:creationId xmlns:a16="http://schemas.microsoft.com/office/drawing/2014/main" id="{608EBB7C-B53A-2B49-95BC-43E2DDE27909}"/>
              </a:ext>
            </a:extLst>
          </p:cNvPr>
          <p:cNvPicPr>
            <a:picLocks noGrp="1" noChangeAspect="1"/>
          </p:cNvPicPr>
          <p:nvPr>
            <p:ph sz="half" idx="2"/>
          </p:nvPr>
        </p:nvPicPr>
        <p:blipFill rotWithShape="1">
          <a:blip r:embed="rId2"/>
          <a:srcRect t="2941" b="4951"/>
          <a:stretch/>
        </p:blipFill>
        <p:spPr>
          <a:xfrm>
            <a:off x="1" y="10"/>
            <a:ext cx="9669642" cy="6857990"/>
          </a:xfrm>
          <a:prstGeom prst="rect">
            <a:avLst/>
          </a:prstGeom>
        </p:spPr>
      </p:pic>
      <p:sp>
        <p:nvSpPr>
          <p:cNvPr id="18"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8A0F6F-E505-E14A-A006-49543D99D7EA}"/>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Another example, the Philippines </a:t>
            </a:r>
          </a:p>
        </p:txBody>
      </p:sp>
      <p:graphicFrame>
        <p:nvGraphicFramePr>
          <p:cNvPr id="5" name="Content Placeholder 2">
            <a:extLst>
              <a:ext uri="{FF2B5EF4-FFF2-40B4-BE49-F238E27FC236}">
                <a16:creationId xmlns:a16="http://schemas.microsoft.com/office/drawing/2014/main" id="{C3248104-8150-4673-B47B-C6891B5836DD}"/>
              </a:ext>
            </a:extLst>
          </p:cNvPr>
          <p:cNvGraphicFramePr>
            <a:graphicFrameLocks noGrp="1"/>
          </p:cNvGraphicFramePr>
          <p:nvPr>
            <p:ph sz="half" idx="1"/>
            <p:extLst>
              <p:ext uri="{D42A27DB-BD31-4B8C-83A1-F6EECF244321}">
                <p14:modId xmlns:p14="http://schemas.microsoft.com/office/powerpoint/2010/main" val="4163092947"/>
              </p:ext>
            </p:extLst>
          </p:nvPr>
        </p:nvGraphicFramePr>
        <p:xfrm>
          <a:off x="7548323" y="2265037"/>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18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7C425-4854-E043-9B49-1C80E7C6C31F}"/>
              </a:ext>
            </a:extLst>
          </p:cNvPr>
          <p:cNvSpPr>
            <a:spLocks noGrp="1"/>
          </p:cNvSpPr>
          <p:nvPr>
            <p:ph type="title"/>
          </p:nvPr>
        </p:nvSpPr>
        <p:spPr>
          <a:xfrm>
            <a:off x="6421700" y="713232"/>
            <a:ext cx="5154168" cy="1197864"/>
          </a:xfrm>
        </p:spPr>
        <p:txBody>
          <a:bodyPr vert="horz" lIns="91440" tIns="45720" rIns="91440" bIns="45720" rtlCol="0" anchor="ctr">
            <a:normAutofit/>
          </a:bodyPr>
          <a:lstStyle/>
          <a:p>
            <a:endParaRPr lang="en-US"/>
          </a:p>
        </p:txBody>
      </p:sp>
      <p:pic>
        <p:nvPicPr>
          <p:cNvPr id="6" name="Content Placeholder 5" descr="A picture containing text, person, white, old&#10;&#10;Description automatically generated">
            <a:extLst>
              <a:ext uri="{FF2B5EF4-FFF2-40B4-BE49-F238E27FC236}">
                <a16:creationId xmlns:a16="http://schemas.microsoft.com/office/drawing/2014/main" id="{961980C6-AE71-104A-8315-A153DF36D625}"/>
              </a:ext>
            </a:extLst>
          </p:cNvPr>
          <p:cNvPicPr>
            <a:picLocks noGrp="1" noChangeAspect="1"/>
          </p:cNvPicPr>
          <p:nvPr>
            <p:ph sz="half" idx="2"/>
          </p:nvPr>
        </p:nvPicPr>
        <p:blipFill rotWithShape="1">
          <a:blip r:embed="rId2"/>
          <a:srcRect l="14896" r="8809"/>
          <a:stretch/>
        </p:blipFill>
        <p:spPr>
          <a:xfrm>
            <a:off x="20" y="10"/>
            <a:ext cx="5495089" cy="6857990"/>
          </a:xfrm>
          <a:prstGeom prst="rect">
            <a:avLst/>
          </a:prstGeom>
        </p:spPr>
      </p:pic>
      <p:sp>
        <p:nvSpPr>
          <p:cNvPr id="13"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BC9AAC-E096-D249-8DB5-4621EED7D9A0}"/>
              </a:ext>
            </a:extLst>
          </p:cNvPr>
          <p:cNvSpPr>
            <a:spLocks noGrp="1"/>
          </p:cNvSpPr>
          <p:nvPr>
            <p:ph sz="half" idx="1"/>
          </p:nvPr>
        </p:nvSpPr>
        <p:spPr>
          <a:xfrm>
            <a:off x="6421700" y="2048256"/>
            <a:ext cx="5154168" cy="4123944"/>
          </a:xfrm>
        </p:spPr>
        <p:txBody>
          <a:bodyPr vert="horz" lIns="91440" tIns="45720" rIns="91440" bIns="45720" rtlCol="0" anchor="t">
            <a:noAutofit/>
          </a:bodyPr>
          <a:lstStyle/>
          <a:p>
            <a:pPr marL="0" indent="0">
              <a:buNone/>
            </a:pPr>
            <a:r>
              <a:rPr lang="en-US" sz="1400" dirty="0">
                <a:latin typeface="Times New Roman" panose="02020603050405020304" pitchFamily="18" charset="0"/>
                <a:cs typeface="Times New Roman" panose="02020603050405020304" pitchFamily="18" charset="0"/>
              </a:rPr>
              <a:t>Tropical medicine in its origins was quite clearly more about helping colonizers on the ground rather than the people they colonized. Between 1866 and 1890, the founder of the field that I mentioned earlier, Patrick Manson, worked in Asia. While he did a small amount of work attending to the needs of the local population, even he predominantly cared for Europeans who were involved in commerce there.</a:t>
            </a:r>
          </a:p>
          <a:p>
            <a:pPr marL="0" indent="0">
              <a:buNone/>
            </a:pPr>
            <a:r>
              <a:rPr lang="en-US" sz="1400" dirty="0">
                <a:latin typeface="Times New Roman" panose="02020603050405020304" pitchFamily="18" charset="0"/>
                <a:cs typeface="Times New Roman" panose="02020603050405020304" pitchFamily="18" charset="0"/>
              </a:rPr>
              <a:t>In 1890 when he returned to England, he established himself as an expert in tropical medicine, and was </a:t>
            </a:r>
            <a:r>
              <a:rPr lang="en-SG" sz="1400" dirty="0">
                <a:latin typeface="Times New Roman" panose="02020603050405020304" pitchFamily="18" charset="0"/>
                <a:cs typeface="Times New Roman" panose="02020603050405020304" pitchFamily="18" charset="0"/>
              </a:rPr>
              <a:t>was appointed Medical Adviser to the Secretary of State for the Colonies in 1897. </a:t>
            </a:r>
          </a:p>
          <a:p>
            <a:pPr marL="0" indent="0">
              <a:buNone/>
            </a:pPr>
            <a:r>
              <a:rPr lang="en-SG" sz="1400" dirty="0">
                <a:latin typeface="Times New Roman" panose="02020603050405020304" pitchFamily="18" charset="0"/>
                <a:cs typeface="Times New Roman" panose="02020603050405020304" pitchFamily="18" charset="0"/>
              </a:rPr>
              <a:t>He then turned tropical medicine into a teaching field. He pushed through an initiative whereby the Colonial Medical Service medical officers would have instruction in tropical medicine, hygiene and climatology and in 1899, The London School of Tropical Medicine was established. </a:t>
            </a: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(Image: Patrick Manson)</a:t>
            </a:r>
          </a:p>
        </p:txBody>
      </p:sp>
    </p:spTree>
    <p:extLst>
      <p:ext uri="{BB962C8B-B14F-4D97-AF65-F5344CB8AC3E}">
        <p14:creationId xmlns:p14="http://schemas.microsoft.com/office/powerpoint/2010/main" val="28514876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52C7335FCDB947A818872EFFBFA407" ma:contentTypeVersion="1" ma:contentTypeDescription="Create a new document." ma:contentTypeScope="" ma:versionID="6d1c6c89216764215f2c998466e7a21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EB85B53-08CD-4D58-B239-6AB66AEB9FDD}"/>
</file>

<file path=customXml/itemProps2.xml><?xml version="1.0" encoding="utf-8"?>
<ds:datastoreItem xmlns:ds="http://schemas.openxmlformats.org/officeDocument/2006/customXml" ds:itemID="{AFF84D8F-5FBB-47FB-A29F-6EE4CE399588}"/>
</file>

<file path=customXml/itemProps3.xml><?xml version="1.0" encoding="utf-8"?>
<ds:datastoreItem xmlns:ds="http://schemas.openxmlformats.org/officeDocument/2006/customXml" ds:itemID="{12E79F55-1CF6-4884-AB15-3D6E0FDB0B0F}"/>
</file>

<file path=docProps/app.xml><?xml version="1.0" encoding="utf-8"?>
<Properties xmlns="http://schemas.openxmlformats.org/officeDocument/2006/extended-properties" xmlns:vt="http://schemas.openxmlformats.org/officeDocument/2006/docPropsVTypes">
  <TotalTime>1136</TotalTime>
  <Words>5232</Words>
  <Application>Microsoft Macintosh PowerPoint</Application>
  <PresentationFormat>Widescreen</PresentationFormat>
  <Paragraphs>133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Global Health and Physician Responsibility</vt:lpstr>
      <vt:lpstr>Where does the idea of global health come from? </vt:lpstr>
      <vt:lpstr>Miasma theory</vt:lpstr>
      <vt:lpstr>Tropical Medicine </vt:lpstr>
      <vt:lpstr>PowerPoint Presentation</vt:lpstr>
      <vt:lpstr>PowerPoint Presentation</vt:lpstr>
      <vt:lpstr>Sir Ronald Ross as example</vt:lpstr>
      <vt:lpstr>Another example, the Philippines </vt:lpstr>
      <vt:lpstr>PowerPoint Presentation</vt:lpstr>
      <vt:lpstr>PowerPoint Presentation</vt:lpstr>
      <vt:lpstr>PowerPoint Presentation</vt:lpstr>
      <vt:lpstr>So, what problems remain? A few, in one doctor’s view</vt:lpstr>
      <vt:lpstr>PowerPoint Presentation</vt:lpstr>
      <vt:lpstr>Part 1: Discussion on what GH means to you?</vt:lpstr>
      <vt:lpstr>“Culture in Medicine: An Argument Against Competence”</vt:lpstr>
      <vt:lpstr>PowerPoint Presentation</vt:lpstr>
      <vt:lpstr>PowerPoint Presentation</vt:lpstr>
      <vt:lpstr>“Culture in Medicine: An Argument Against Competence”</vt:lpstr>
      <vt:lpstr>PowerPoint Presentation</vt:lpstr>
      <vt:lpstr>PowerPoint Presentation</vt:lpstr>
      <vt:lpstr>“Culture in Medicine: An Argument Against Competence”</vt:lpstr>
      <vt:lpstr>PowerPoint Presentation</vt:lpstr>
      <vt:lpstr>PowerPoint Presentation</vt:lpstr>
      <vt:lpstr>“Culture in Medicine: An Argument Against Competence”</vt:lpstr>
      <vt:lpstr>PowerPoint Presentation</vt:lpstr>
      <vt:lpstr>PowerPoint Presentation</vt:lpstr>
      <vt:lpstr>“Culture in Medicine: An Argument Against Competence”</vt:lpstr>
      <vt:lpstr>PowerPoint Presentation</vt:lpstr>
      <vt:lpstr>PowerPoint Presentation</vt:lpstr>
      <vt:lpstr>What is Global Health?</vt:lpstr>
      <vt:lpstr>This Presentation Contains Excerpts from the Following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Head</dc:creator>
  <cp:lastModifiedBy>Gretchen Head</cp:lastModifiedBy>
  <cp:revision>112</cp:revision>
  <dcterms:created xsi:type="dcterms:W3CDTF">2021-06-08T08:55:02Z</dcterms:created>
  <dcterms:modified xsi:type="dcterms:W3CDTF">2021-06-18T06:08:15Z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0x0101005F52C7335FCDB947A818872EFFBFA407</vt:lpwstr>
  </property>
</Properties>
</file>